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92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10" r:id="rId19"/>
    <p:sldId id="311" r:id="rId20"/>
    <p:sldId id="312" r:id="rId21"/>
    <p:sldId id="313" r:id="rId22"/>
    <p:sldId id="314" r:id="rId23"/>
    <p:sldId id="307" r:id="rId24"/>
    <p:sldId id="315" r:id="rId25"/>
    <p:sldId id="308" r:id="rId26"/>
    <p:sldId id="316" r:id="rId27"/>
    <p:sldId id="317" r:id="rId28"/>
    <p:sldId id="28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78" y="-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5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03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08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39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82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5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19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35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11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93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84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06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2220" y="1982181"/>
            <a:ext cx="16321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3-дәріс.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639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056" y="251489"/>
            <a:ext cx="114817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400" dirty="0"/>
              <a:t>13-4 </a:t>
            </a:r>
            <a:r>
              <a:rPr lang="ru-RU" sz="2400" dirty="0" err="1"/>
              <a:t>кестеде</a:t>
            </a:r>
            <a:r>
              <a:rPr lang="ru-RU" sz="2400" dirty="0"/>
              <a:t> </a:t>
            </a:r>
            <a:r>
              <a:rPr lang="ru-RU" sz="2400" dirty="0" err="1"/>
              <a:t>кейбір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 </a:t>
            </a:r>
            <a:r>
              <a:rPr lang="ru-RU" sz="2400" dirty="0" err="1"/>
              <a:t>химиялық</a:t>
            </a:r>
            <a:r>
              <a:rPr lang="ru-RU" sz="2400" dirty="0"/>
              <a:t> </a:t>
            </a:r>
            <a:r>
              <a:rPr lang="ru-RU" sz="2400" dirty="0" err="1"/>
              <a:t>реакциялар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бос </a:t>
            </a:r>
            <a:r>
              <a:rPr lang="ru-RU" sz="2400" b="1" dirty="0" err="1">
                <a:solidFill>
                  <a:srgbClr val="FF0000"/>
                </a:solidFill>
              </a:rPr>
              <a:t>энергияның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стандартты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өзгерістерінің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сандық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мәндері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көрсетілген</a:t>
            </a:r>
            <a:r>
              <a:rPr lang="ru-RU" sz="2400" dirty="0"/>
              <a:t>. </a:t>
            </a:r>
          </a:p>
          <a:p>
            <a:pPr indent="534988" algn="just"/>
            <a:r>
              <a:rPr lang="ru-RU" sz="2400" dirty="0" err="1"/>
              <a:t>Эфирлердің</a:t>
            </a:r>
            <a:r>
              <a:rPr lang="ru-RU" sz="2400" dirty="0"/>
              <a:t>, </a:t>
            </a:r>
            <a:r>
              <a:rPr lang="ru-RU" sz="2400" dirty="0" err="1"/>
              <a:t>пептидтік</a:t>
            </a:r>
            <a:r>
              <a:rPr lang="ru-RU" sz="2400" dirty="0"/>
              <a:t> </a:t>
            </a:r>
            <a:r>
              <a:rPr lang="ru-RU" sz="2400" dirty="0" err="1"/>
              <a:t>амидтердің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гликозидтердің</a:t>
            </a:r>
            <a:r>
              <a:rPr lang="ru-RU" sz="2400" dirty="0"/>
              <a:t>, </a:t>
            </a:r>
            <a:r>
              <a:rPr lang="ru-RU" sz="2400" dirty="0" err="1"/>
              <a:t>сондай-ақ</a:t>
            </a:r>
            <a:r>
              <a:rPr lang="ru-RU" sz="2400" dirty="0"/>
              <a:t> </a:t>
            </a:r>
            <a:r>
              <a:rPr lang="ru-RU" sz="2400" dirty="0" err="1"/>
              <a:t>молекулаішілік</a:t>
            </a:r>
            <a:r>
              <a:rPr lang="ru-RU" sz="2400" dirty="0"/>
              <a:t> </a:t>
            </a:r>
            <a:r>
              <a:rPr lang="ru-RU" sz="2400" dirty="0" err="1"/>
              <a:t>қайта</a:t>
            </a:r>
            <a:r>
              <a:rPr lang="ru-RU" sz="2400" dirty="0"/>
              <a:t> </a:t>
            </a:r>
            <a:r>
              <a:rPr lang="ru-RU" sz="2400" dirty="0" err="1"/>
              <a:t>топтасулар</a:t>
            </a:r>
            <a:r>
              <a:rPr lang="ru-RU" sz="2400" dirty="0"/>
              <a:t> мен элиминация </a:t>
            </a:r>
            <a:r>
              <a:rPr lang="ru-RU" sz="2400" dirty="0" err="1"/>
              <a:t>стандартты</a:t>
            </a:r>
            <a:r>
              <a:rPr lang="ru-RU" sz="2400" dirty="0"/>
              <a:t> бос </a:t>
            </a:r>
            <a:r>
              <a:rPr lang="ru-RU" sz="2400" dirty="0" err="1"/>
              <a:t>энергияның</a:t>
            </a:r>
            <a:r>
              <a:rPr lang="ru-RU" sz="2400" dirty="0"/>
              <a:t> </a:t>
            </a:r>
            <a:r>
              <a:rPr lang="ru-RU" sz="2400" dirty="0" err="1"/>
              <a:t>шамалы</a:t>
            </a:r>
            <a:r>
              <a:rPr lang="ru-RU" sz="2400" dirty="0"/>
              <a:t> </a:t>
            </a:r>
            <a:r>
              <a:rPr lang="ru-RU" sz="2400" dirty="0" err="1"/>
              <a:t>өзгеруімен</a:t>
            </a:r>
            <a:r>
              <a:rPr lang="ru-RU" sz="2400" dirty="0"/>
              <a:t> </a:t>
            </a:r>
            <a:r>
              <a:rPr lang="ru-RU" sz="2400" dirty="0" err="1"/>
              <a:t>жүреді</a:t>
            </a:r>
            <a:r>
              <a:rPr lang="ru-RU" sz="2400" dirty="0"/>
              <a:t>, ал </a:t>
            </a:r>
            <a:r>
              <a:rPr lang="ru-RU" sz="2400" dirty="0" err="1"/>
              <a:t>қышқыл</a:t>
            </a:r>
            <a:r>
              <a:rPr lang="ru-RU" sz="2400" dirty="0"/>
              <a:t> </a:t>
            </a:r>
            <a:r>
              <a:rPr lang="ru-RU" sz="2400" dirty="0" err="1"/>
              <a:t>ангидридтерінің</a:t>
            </a:r>
            <a:r>
              <a:rPr lang="ru-RU" sz="2400" dirty="0"/>
              <a:t> </a:t>
            </a:r>
            <a:r>
              <a:rPr lang="ru-RU" sz="2400" dirty="0" err="1"/>
              <a:t>гидролизі</a:t>
            </a:r>
            <a:r>
              <a:rPr lang="ru-RU" sz="2400" dirty="0"/>
              <a:t> </a:t>
            </a:r>
            <a:r>
              <a:rPr lang="ru-RU" sz="2400" dirty="0" err="1"/>
              <a:t>стандартты</a:t>
            </a:r>
            <a:r>
              <a:rPr lang="ru-RU" sz="2400" dirty="0"/>
              <a:t> бос </a:t>
            </a:r>
            <a:r>
              <a:rPr lang="ru-RU" sz="2400" dirty="0" err="1"/>
              <a:t>энергияның</a:t>
            </a:r>
            <a:r>
              <a:rPr lang="ru-RU" sz="2400" dirty="0"/>
              <a:t> </a:t>
            </a:r>
            <a:r>
              <a:rPr lang="ru-RU" sz="2400" dirty="0" err="1"/>
              <a:t>айтарлықтай</a:t>
            </a:r>
            <a:r>
              <a:rPr lang="ru-RU" sz="2400" dirty="0"/>
              <a:t> </a:t>
            </a:r>
            <a:r>
              <a:rPr lang="ru-RU" sz="2400" dirty="0" err="1"/>
              <a:t>төмендеуіне</a:t>
            </a:r>
            <a:r>
              <a:rPr lang="ru-RU" sz="2400" dirty="0"/>
              <a:t> </a:t>
            </a:r>
            <a:r>
              <a:rPr lang="ru-RU" sz="2400" dirty="0" err="1"/>
              <a:t>әкеледі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b="1" dirty="0">
                <a:solidFill>
                  <a:srgbClr val="FF0000"/>
                </a:solidFill>
              </a:rPr>
              <a:t>Глюкоза </a:t>
            </a:r>
            <a:r>
              <a:rPr lang="ru-RU" sz="2400" b="1" dirty="0" err="1">
                <a:solidFill>
                  <a:srgbClr val="FF0000"/>
                </a:solidFill>
              </a:rPr>
              <a:t>немесе</a:t>
            </a:r>
            <a:r>
              <a:rPr lang="ru-RU" sz="2400" b="1" dirty="0">
                <a:solidFill>
                  <a:srgbClr val="FF0000"/>
                </a:solidFill>
              </a:rPr>
              <a:t> пальмитин </a:t>
            </a:r>
            <a:r>
              <a:rPr lang="ru-RU" sz="2400" b="1" dirty="0" err="1">
                <a:solidFill>
                  <a:srgbClr val="FF0000"/>
                </a:solidFill>
              </a:rPr>
              <a:t>қышқылы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сияқты</a:t>
            </a:r>
            <a:r>
              <a:rPr lang="ru-RU" sz="2400" dirty="0"/>
              <a:t> </a:t>
            </a:r>
            <a:r>
              <a:rPr lang="ru-RU" sz="2400" dirty="0" err="1"/>
              <a:t>органикалық</a:t>
            </a:r>
            <a:r>
              <a:rPr lang="ru-RU" sz="2400" dirty="0"/>
              <a:t> </a:t>
            </a:r>
            <a:r>
              <a:rPr lang="ru-RU" sz="2400" dirty="0" err="1"/>
              <a:t>заттардың</a:t>
            </a:r>
            <a:r>
              <a:rPr lang="ru-RU" sz="2400" dirty="0"/>
              <a:t> </a:t>
            </a:r>
            <a:r>
              <a:rPr lang="ru-RU" sz="2400" dirty="0" err="1"/>
              <a:t>жасушаларда</a:t>
            </a:r>
            <a:r>
              <a:rPr lang="ru-RU" sz="2400" dirty="0"/>
              <a:t> </a:t>
            </a:r>
            <a:r>
              <a:rPr lang="ru-RU" sz="2400" dirty="0" err="1"/>
              <a:t>көптеген</a:t>
            </a:r>
            <a:r>
              <a:rPr lang="ru-RU" sz="2400" dirty="0"/>
              <a:t> </a:t>
            </a:r>
            <a:r>
              <a:rPr lang="ru-RU" sz="2400" dirty="0" err="1"/>
              <a:t>кезеңдермен</a:t>
            </a:r>
            <a:r>
              <a:rPr lang="ru-RU" sz="2400" dirty="0"/>
              <a:t> </a:t>
            </a:r>
            <a:r>
              <a:rPr lang="ru-RU" sz="2400" dirty="0" err="1"/>
              <a:t>жүретін</a:t>
            </a:r>
            <a:r>
              <a:rPr lang="ru-RU" sz="2400" dirty="0"/>
              <a:t> </a:t>
            </a:r>
            <a:r>
              <a:rPr lang="kk-KZ" sz="2400" b="1" dirty="0"/>
              <a:t>CO</a:t>
            </a:r>
            <a:r>
              <a:rPr lang="kk-KZ" sz="2400" b="1" baseline="-25000" dirty="0"/>
              <a:t>2</a:t>
            </a:r>
            <a:r>
              <a:rPr lang="kk-KZ" sz="2400" b="1" dirty="0"/>
              <a:t> және H</a:t>
            </a:r>
            <a:r>
              <a:rPr lang="kk-KZ" sz="2400" b="1" baseline="-25000" dirty="0"/>
              <a:t>2</a:t>
            </a:r>
            <a:r>
              <a:rPr lang="kk-KZ" sz="2400" b="1" dirty="0"/>
              <a:t>O-ға </a:t>
            </a:r>
            <a:r>
              <a:rPr lang="ru-RU" sz="2400" b="1" dirty="0" err="1" smtClean="0"/>
              <a:t>дейін</a:t>
            </a:r>
            <a:r>
              <a:rPr lang="ru-RU" sz="2400" b="1" dirty="0" smtClean="0"/>
              <a:t> </a:t>
            </a:r>
            <a:r>
              <a:rPr lang="ru-RU" sz="2400" b="1" dirty="0" err="1"/>
              <a:t>толық</a:t>
            </a:r>
            <a:r>
              <a:rPr lang="ru-RU" sz="2400" b="1" dirty="0"/>
              <a:t> </a:t>
            </a:r>
            <a:r>
              <a:rPr lang="ru-RU" sz="2400" b="1" dirty="0" err="1"/>
              <a:t>тотығуы</a:t>
            </a:r>
            <a:r>
              <a:rPr lang="ru-RU" sz="2400" dirty="0"/>
              <a:t>, </a:t>
            </a:r>
            <a:r>
              <a:rPr lang="ru-RU" sz="2400" b="1" dirty="0" err="1">
                <a:solidFill>
                  <a:srgbClr val="FF0000"/>
                </a:solidFill>
              </a:rPr>
              <a:t>стандартты</a:t>
            </a:r>
            <a:r>
              <a:rPr lang="ru-RU" sz="2400" b="1" dirty="0">
                <a:solidFill>
                  <a:srgbClr val="FF0000"/>
                </a:solidFill>
              </a:rPr>
              <a:t> бос </a:t>
            </a:r>
            <a:r>
              <a:rPr lang="ru-RU" sz="2400" b="1" dirty="0" err="1">
                <a:solidFill>
                  <a:srgbClr val="FF0000"/>
                </a:solidFill>
              </a:rPr>
              <a:t>энергияның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өте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үлкен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төмендеуіне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әкеледі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dirty="0"/>
              <a:t>13-4 </a:t>
            </a:r>
            <a:r>
              <a:rPr lang="ru-RU" sz="2400" dirty="0" err="1"/>
              <a:t>кестеде</a:t>
            </a:r>
            <a:r>
              <a:rPr lang="ru-RU" sz="2400" dirty="0"/>
              <a:t> </a:t>
            </a:r>
            <a:r>
              <a:rPr lang="ru-RU" sz="2400" dirty="0" err="1"/>
              <a:t>берілген</a:t>
            </a:r>
            <a:r>
              <a:rPr lang="ru-RU" sz="2400" dirty="0"/>
              <a:t> </a:t>
            </a:r>
            <a:r>
              <a:rPr lang="ru-RU" sz="2400" dirty="0" err="1"/>
              <a:t>мәліметтер</a:t>
            </a:r>
            <a:r>
              <a:rPr lang="ru-RU" sz="2400" dirty="0"/>
              <a:t> </a:t>
            </a:r>
            <a:r>
              <a:rPr lang="ru-RU" sz="2400" b="1" dirty="0" err="1"/>
              <a:t>стандартты</a:t>
            </a:r>
            <a:r>
              <a:rPr lang="ru-RU" sz="2400" b="1" dirty="0"/>
              <a:t> </a:t>
            </a:r>
            <a:r>
              <a:rPr lang="ru-RU" sz="2400" b="1" dirty="0" err="1"/>
              <a:t>шарттарға</a:t>
            </a:r>
            <a:r>
              <a:rPr lang="ru-RU" sz="2400" b="1" dirty="0"/>
              <a:t> </a:t>
            </a:r>
            <a:r>
              <a:rPr lang="ru-RU" sz="2400" b="1" dirty="0" err="1"/>
              <a:t>сілтеме</a:t>
            </a:r>
            <a:r>
              <a:rPr lang="ru-RU" sz="2400" b="1" dirty="0"/>
              <a:t> </a:t>
            </a:r>
            <a:r>
              <a:rPr lang="ru-RU" sz="2400" dirty="0" err="1"/>
              <a:t>жасайды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dirty="0" err="1"/>
              <a:t>Жасушада</a:t>
            </a:r>
            <a:r>
              <a:rPr lang="ru-RU" sz="2400" dirty="0"/>
              <a:t> </a:t>
            </a:r>
            <a:r>
              <a:rPr lang="ru-RU" sz="2400" dirty="0" err="1"/>
              <a:t>жүретін</a:t>
            </a:r>
            <a:r>
              <a:rPr lang="ru-RU" sz="2400" dirty="0"/>
              <a:t> </a:t>
            </a:r>
            <a:r>
              <a:rPr lang="ru-RU" sz="2400" dirty="0" err="1"/>
              <a:t>реакциялардың</a:t>
            </a:r>
            <a:r>
              <a:rPr lang="ru-RU" sz="2400" dirty="0"/>
              <a:t> </a:t>
            </a:r>
            <a:r>
              <a:rPr lang="ru-RU" sz="2400" dirty="0" err="1"/>
              <a:t>параметрлерін</a:t>
            </a:r>
            <a:r>
              <a:rPr lang="ru-RU" sz="2400" dirty="0"/>
              <a:t> </a:t>
            </a:r>
            <a:r>
              <a:rPr lang="ru-RU" sz="2400" dirty="0" err="1"/>
              <a:t>стандартты</a:t>
            </a:r>
            <a:r>
              <a:rPr lang="ru-RU" sz="2400" dirty="0"/>
              <a:t> </a:t>
            </a:r>
            <a:r>
              <a:rPr lang="ru-RU" sz="2400" dirty="0" err="1"/>
              <a:t>жағдайлардағы</a:t>
            </a:r>
            <a:r>
              <a:rPr lang="ru-RU" sz="2400" dirty="0"/>
              <a:t> </a:t>
            </a:r>
            <a:r>
              <a:rPr lang="ru-RU" sz="2400" dirty="0" err="1"/>
              <a:t>мәндерді</a:t>
            </a:r>
            <a:r>
              <a:rPr lang="ru-RU" sz="2400" dirty="0"/>
              <a:t> </a:t>
            </a:r>
            <a:r>
              <a:rPr lang="ru-RU" sz="2400" dirty="0" err="1"/>
              <a:t>нақты</a:t>
            </a:r>
            <a:r>
              <a:rPr lang="ru-RU" sz="2400" dirty="0"/>
              <a:t> </a:t>
            </a:r>
            <a:r>
              <a:rPr lang="ru-RU" sz="2400" dirty="0" err="1"/>
              <a:t>жағдайларға</a:t>
            </a:r>
            <a:r>
              <a:rPr lang="ru-RU" sz="2400" dirty="0"/>
              <a:t> (</a:t>
            </a:r>
            <a:r>
              <a:rPr lang="ru-RU" sz="2400" dirty="0" err="1"/>
              <a:t>жасушада</a:t>
            </a:r>
            <a:r>
              <a:rPr lang="ru-RU" sz="2400" dirty="0"/>
              <a:t>) </a:t>
            </a:r>
            <a:r>
              <a:rPr lang="ru-RU" sz="2400" dirty="0" err="1"/>
              <a:t>келтіру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алуға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4920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562" y="129396"/>
            <a:ext cx="6777989" cy="668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19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177" y="195395"/>
            <a:ext cx="1149901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200" b="1" dirty="0" err="1">
                <a:solidFill>
                  <a:srgbClr val="FF0000"/>
                </a:solidFill>
              </a:rPr>
              <a:t>Нақты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жүйелердегі</a:t>
            </a:r>
            <a:r>
              <a:rPr lang="ru-RU" sz="2200" b="1" dirty="0">
                <a:solidFill>
                  <a:srgbClr val="FF0000"/>
                </a:solidFill>
              </a:rPr>
              <a:t> бос </a:t>
            </a:r>
            <a:r>
              <a:rPr lang="ru-RU" sz="2200" b="1" dirty="0" err="1">
                <a:solidFill>
                  <a:srgbClr val="FF0000"/>
                </a:solidFill>
              </a:rPr>
              <a:t>энергияның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өзгеруі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бастапқы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заттар</a:t>
            </a:r>
            <a:r>
              <a:rPr lang="ru-RU" sz="2200" b="1" dirty="0">
                <a:solidFill>
                  <a:srgbClr val="FF0000"/>
                </a:solidFill>
              </a:rPr>
              <a:t> мен реакция </a:t>
            </a:r>
            <a:r>
              <a:rPr lang="ru-RU" sz="2200" b="1" dirty="0" err="1">
                <a:solidFill>
                  <a:srgbClr val="FF0000"/>
                </a:solidFill>
              </a:rPr>
              <a:t>өнімдерінің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концентрацияларына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байланысты</a:t>
            </a:r>
            <a:endParaRPr lang="ru-RU" sz="2200" b="1" dirty="0">
              <a:solidFill>
                <a:srgbClr val="FF0000"/>
              </a:solidFill>
            </a:endParaRPr>
          </a:p>
          <a:p>
            <a:pPr indent="534988" algn="just"/>
            <a:r>
              <a:rPr lang="ru-RU" sz="2200" dirty="0" err="1" smtClean="0"/>
              <a:t>Біз</a:t>
            </a:r>
            <a:r>
              <a:rPr lang="ru-RU" sz="2200" dirty="0" smtClean="0"/>
              <a:t> </a:t>
            </a:r>
            <a:r>
              <a:rPr lang="ru-RU" sz="2200" b="1" dirty="0">
                <a:solidFill>
                  <a:srgbClr val="FF0000"/>
                </a:solidFill>
              </a:rPr>
              <a:t>бос </a:t>
            </a:r>
            <a:r>
              <a:rPr lang="ru-RU" sz="2200" b="1" dirty="0" err="1">
                <a:solidFill>
                  <a:srgbClr val="FF0000"/>
                </a:solidFill>
              </a:rPr>
              <a:t>энергияның</a:t>
            </a:r>
            <a:r>
              <a:rPr lang="ru-RU" sz="2200" b="1" dirty="0">
                <a:solidFill>
                  <a:srgbClr val="FF0000"/>
                </a:solidFill>
              </a:rPr>
              <a:t> ∆</a:t>
            </a:r>
            <a:r>
              <a:rPr lang="en-US" sz="2200" b="1" dirty="0">
                <a:solidFill>
                  <a:srgbClr val="FF0000"/>
                </a:solidFill>
              </a:rPr>
              <a:t>G </a:t>
            </a:r>
            <a:r>
              <a:rPr lang="ru-RU" sz="2200" b="1" dirty="0" err="1">
                <a:solidFill>
                  <a:srgbClr val="FF0000"/>
                </a:solidFill>
              </a:rPr>
              <a:t>өзгерісі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dirty="0"/>
              <a:t>мен </a:t>
            </a:r>
            <a:r>
              <a:rPr lang="ru-RU" sz="2200" b="1" dirty="0" err="1">
                <a:solidFill>
                  <a:srgbClr val="FF0000"/>
                </a:solidFill>
              </a:rPr>
              <a:t>стандартты</a:t>
            </a:r>
            <a:r>
              <a:rPr lang="ru-RU" sz="2200" b="1" dirty="0">
                <a:solidFill>
                  <a:srgbClr val="FF0000"/>
                </a:solidFill>
              </a:rPr>
              <a:t> бос </a:t>
            </a:r>
            <a:r>
              <a:rPr lang="ru-RU" sz="2200" b="1" dirty="0" err="1">
                <a:solidFill>
                  <a:srgbClr val="FF0000"/>
                </a:solidFill>
              </a:rPr>
              <a:t>энергияның</a:t>
            </a:r>
            <a:r>
              <a:rPr lang="ru-RU" sz="2200" b="1" dirty="0">
                <a:solidFill>
                  <a:srgbClr val="FF0000"/>
                </a:solidFill>
              </a:rPr>
              <a:t> ∆</a:t>
            </a:r>
            <a:r>
              <a:rPr lang="en-US" sz="2200" b="1" dirty="0">
                <a:solidFill>
                  <a:srgbClr val="FF0000"/>
                </a:solidFill>
              </a:rPr>
              <a:t>G'° </a:t>
            </a:r>
            <a:r>
              <a:rPr lang="ru-RU" sz="2200" b="1" dirty="0" err="1">
                <a:solidFill>
                  <a:srgbClr val="FF0000"/>
                </a:solidFill>
              </a:rPr>
              <a:t>өзгеруінің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/>
              <a:t>сандық</a:t>
            </a:r>
            <a:r>
              <a:rPr lang="ru-RU" sz="2200" b="1" dirty="0"/>
              <a:t> </a:t>
            </a:r>
            <a:r>
              <a:rPr lang="ru-RU" sz="2200" b="1" dirty="0" err="1"/>
              <a:t>жағынан</a:t>
            </a:r>
            <a:r>
              <a:rPr lang="ru-RU" sz="2200" b="1" dirty="0"/>
              <a:t> </a:t>
            </a:r>
            <a:r>
              <a:rPr lang="ru-RU" sz="2200" b="1" dirty="0" err="1"/>
              <a:t>әртүрлі</a:t>
            </a:r>
            <a:r>
              <a:rPr lang="ru-RU" sz="2200" b="1" dirty="0"/>
              <a:t> </a:t>
            </a:r>
            <a:r>
              <a:rPr lang="ru-RU" sz="2200" dirty="0" err="1"/>
              <a:t>екенін</a:t>
            </a:r>
            <a:r>
              <a:rPr lang="ru-RU" sz="2200" dirty="0"/>
              <a:t> </a:t>
            </a:r>
            <a:r>
              <a:rPr lang="ru-RU" sz="2200" dirty="0" err="1"/>
              <a:t>анық</a:t>
            </a:r>
            <a:r>
              <a:rPr lang="ru-RU" sz="2200" dirty="0"/>
              <a:t> </a:t>
            </a:r>
            <a:r>
              <a:rPr lang="ru-RU" sz="2200" dirty="0" err="1"/>
              <a:t>түсінуіміз</a:t>
            </a:r>
            <a:r>
              <a:rPr lang="ru-RU" sz="2200" dirty="0"/>
              <a:t> </a:t>
            </a:r>
            <a:r>
              <a:rPr lang="ru-RU" sz="2200" dirty="0" err="1"/>
              <a:t>керек</a:t>
            </a:r>
            <a:r>
              <a:rPr lang="ru-RU" sz="2200" dirty="0"/>
              <a:t>. </a:t>
            </a:r>
            <a:endParaRPr lang="ru-RU" sz="2200" dirty="0" smtClean="0"/>
          </a:p>
          <a:p>
            <a:pPr indent="534988" algn="just"/>
            <a:r>
              <a:rPr lang="ru-RU" sz="2200" dirty="0" err="1" smtClean="0"/>
              <a:t>Әрбір</a:t>
            </a:r>
            <a:r>
              <a:rPr lang="ru-RU" sz="2200" dirty="0" smtClean="0"/>
              <a:t> </a:t>
            </a:r>
            <a:r>
              <a:rPr lang="ru-RU" sz="2200" dirty="0" err="1"/>
              <a:t>химиялық</a:t>
            </a:r>
            <a:r>
              <a:rPr lang="ru-RU" sz="2200" dirty="0"/>
              <a:t> реакция </a:t>
            </a:r>
            <a:r>
              <a:rPr lang="ru-RU" sz="2200" b="1" dirty="0" err="1">
                <a:solidFill>
                  <a:srgbClr val="FF0000"/>
                </a:solidFill>
              </a:rPr>
              <a:t>стандартты</a:t>
            </a:r>
            <a:r>
              <a:rPr lang="ru-RU" sz="2200" b="1" dirty="0">
                <a:solidFill>
                  <a:srgbClr val="FF0000"/>
                </a:solidFill>
              </a:rPr>
              <a:t> бос </a:t>
            </a:r>
            <a:r>
              <a:rPr lang="ru-RU" sz="2200" b="1" dirty="0" err="1">
                <a:solidFill>
                  <a:srgbClr val="FF0000"/>
                </a:solidFill>
              </a:rPr>
              <a:t>энергияның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белгілі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бір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өзгерісімен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сипатталады</a:t>
            </a:r>
            <a:r>
              <a:rPr lang="ru-RU" sz="2200" b="1" dirty="0">
                <a:solidFill>
                  <a:srgbClr val="FF0000"/>
                </a:solidFill>
              </a:rPr>
              <a:t>,</a:t>
            </a:r>
            <a:r>
              <a:rPr lang="ru-RU" sz="2200" dirty="0"/>
              <a:t>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b="1" dirty="0" err="1"/>
              <a:t>реакцияның</a:t>
            </a:r>
            <a:r>
              <a:rPr lang="ru-RU" sz="2200" b="1" dirty="0"/>
              <a:t> тепе-</a:t>
            </a:r>
            <a:r>
              <a:rPr lang="ru-RU" sz="2200" b="1" dirty="0" err="1"/>
              <a:t>теңдік</a:t>
            </a:r>
            <a:r>
              <a:rPr lang="ru-RU" sz="2200" b="1" dirty="0"/>
              <a:t> </a:t>
            </a:r>
            <a:r>
              <a:rPr lang="ru-RU" sz="2200" b="1" dirty="0" err="1"/>
              <a:t>константасына</a:t>
            </a:r>
            <a:r>
              <a:rPr lang="ru-RU" sz="2200" b="1" dirty="0"/>
              <a:t> </a:t>
            </a:r>
            <a:r>
              <a:rPr lang="ru-RU" sz="2200" b="1" dirty="0" err="1"/>
              <a:t>байланысты</a:t>
            </a:r>
            <a:r>
              <a:rPr lang="ru-RU" sz="2200" b="1" dirty="0"/>
              <a:t> </a:t>
            </a:r>
            <a:r>
              <a:rPr lang="ru-RU" sz="2200" b="1" dirty="0" err="1"/>
              <a:t>оң</a:t>
            </a:r>
            <a:r>
              <a:rPr lang="ru-RU" sz="2200" b="1" dirty="0"/>
              <a:t>, </a:t>
            </a:r>
            <a:r>
              <a:rPr lang="ru-RU" sz="2200" b="1" dirty="0" err="1"/>
              <a:t>теріс</a:t>
            </a:r>
            <a:r>
              <a:rPr lang="ru-RU" sz="2200" b="1" dirty="0"/>
              <a:t> </a:t>
            </a:r>
            <a:r>
              <a:rPr lang="ru-RU" sz="2200" b="1" dirty="0" err="1"/>
              <a:t>немесе</a:t>
            </a:r>
            <a:r>
              <a:rPr lang="ru-RU" sz="2200" b="1" dirty="0"/>
              <a:t> </a:t>
            </a:r>
            <a:r>
              <a:rPr lang="ru-RU" sz="2200" b="1" dirty="0" err="1"/>
              <a:t>нөлге</a:t>
            </a:r>
            <a:r>
              <a:rPr lang="ru-RU" sz="2200" b="1" dirty="0"/>
              <a:t> </a:t>
            </a:r>
            <a:r>
              <a:rPr lang="ru-RU" sz="2200" b="1" dirty="0" err="1"/>
              <a:t>тең</a:t>
            </a:r>
            <a:r>
              <a:rPr lang="ru-RU" sz="2200" b="1" dirty="0"/>
              <a:t> </a:t>
            </a:r>
            <a:r>
              <a:rPr lang="ru-RU" sz="2200" b="1" dirty="0" err="1"/>
              <a:t>болуы</a:t>
            </a:r>
            <a:r>
              <a:rPr lang="ru-RU" sz="2200" b="1" dirty="0"/>
              <a:t> </a:t>
            </a:r>
            <a:r>
              <a:rPr lang="ru-RU" sz="2200" b="1" dirty="0" err="1"/>
              <a:t>мүмкін</a:t>
            </a:r>
            <a:r>
              <a:rPr lang="ru-RU" sz="2200" b="1" dirty="0" smtClean="0"/>
              <a:t>.</a:t>
            </a:r>
          </a:p>
          <a:p>
            <a:pPr indent="534988" algn="just"/>
            <a:r>
              <a:rPr lang="ru-RU" sz="2200" b="1" dirty="0" err="1">
                <a:solidFill>
                  <a:srgbClr val="FF0000"/>
                </a:solidFill>
              </a:rPr>
              <a:t>Стандартты</a:t>
            </a:r>
            <a:r>
              <a:rPr lang="ru-RU" sz="2200" b="1" dirty="0">
                <a:solidFill>
                  <a:srgbClr val="FF0000"/>
                </a:solidFill>
              </a:rPr>
              <a:t> бос </a:t>
            </a:r>
            <a:r>
              <a:rPr lang="ru-RU" sz="2200" b="1" dirty="0" err="1">
                <a:solidFill>
                  <a:srgbClr val="FF0000"/>
                </a:solidFill>
              </a:rPr>
              <a:t>энергияның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өзгеруі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dirty="0" err="1"/>
              <a:t>бойынша</a:t>
            </a:r>
            <a:r>
              <a:rPr lang="ru-RU" sz="2200" dirty="0"/>
              <a:t>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b="1" dirty="0"/>
              <a:t>реакция </a:t>
            </a:r>
            <a:r>
              <a:rPr lang="ru-RU" sz="2200" b="1" dirty="0" err="1"/>
              <a:t>қай</a:t>
            </a:r>
            <a:r>
              <a:rPr lang="ru-RU" sz="2200" b="1" dirty="0"/>
              <a:t> </a:t>
            </a:r>
            <a:r>
              <a:rPr lang="ru-RU" sz="2200" b="1" dirty="0" err="1"/>
              <a:t>бағытта</a:t>
            </a:r>
            <a:r>
              <a:rPr lang="ru-RU" sz="2200" b="1" dirty="0"/>
              <a:t> </a:t>
            </a:r>
            <a:r>
              <a:rPr lang="ru-RU" sz="2200" dirty="0" err="1"/>
              <a:t>жүретінін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b="1" dirty="0" err="1"/>
              <a:t>барлық</a:t>
            </a:r>
            <a:r>
              <a:rPr lang="ru-RU" sz="2200" b="1" dirty="0"/>
              <a:t> </a:t>
            </a:r>
            <a:r>
              <a:rPr lang="ru-RU" sz="2200" b="1" dirty="0" err="1"/>
              <a:t>компоненттердің</a:t>
            </a:r>
            <a:r>
              <a:rPr lang="ru-RU" sz="2200" b="1" dirty="0"/>
              <a:t> </a:t>
            </a:r>
            <a:r>
              <a:rPr lang="ru-RU" sz="2200" b="1" dirty="0" err="1"/>
              <a:t>бастапқы</a:t>
            </a:r>
            <a:r>
              <a:rPr lang="ru-RU" sz="2200" b="1" dirty="0"/>
              <a:t> </a:t>
            </a:r>
            <a:r>
              <a:rPr lang="ru-RU" sz="2200" b="1" dirty="0" err="1"/>
              <a:t>концентрациялары</a:t>
            </a:r>
            <a:r>
              <a:rPr lang="ru-RU" sz="2200" b="1" dirty="0"/>
              <a:t> </a:t>
            </a:r>
            <a:r>
              <a:rPr lang="ru-RU" sz="2200" dirty="0"/>
              <a:t>1,0 М, рН 7,0, температура 25 °</a:t>
            </a:r>
            <a:r>
              <a:rPr lang="en-US" sz="2200" dirty="0"/>
              <a:t>C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қысым</a:t>
            </a:r>
            <a:r>
              <a:rPr lang="ru-RU" sz="2200" dirty="0"/>
              <a:t> 101,3 кПа </a:t>
            </a:r>
            <a:r>
              <a:rPr lang="ru-RU" sz="2200" dirty="0" err="1"/>
              <a:t>кезінде</a:t>
            </a:r>
            <a:r>
              <a:rPr lang="ru-RU" sz="2200" dirty="0"/>
              <a:t> </a:t>
            </a:r>
            <a:r>
              <a:rPr lang="ru-RU" sz="2200" b="1" dirty="0"/>
              <a:t>тепе-</a:t>
            </a:r>
            <a:r>
              <a:rPr lang="ru-RU" sz="2200" b="1" dirty="0" err="1"/>
              <a:t>теңдіктен</a:t>
            </a:r>
            <a:r>
              <a:rPr lang="ru-RU" sz="2200" b="1" dirty="0"/>
              <a:t> </a:t>
            </a:r>
            <a:r>
              <a:rPr lang="ru-RU" sz="2200" b="1" dirty="0" err="1"/>
              <a:t>қаншалықты</a:t>
            </a:r>
            <a:r>
              <a:rPr lang="ru-RU" sz="2200" b="1" dirty="0"/>
              <a:t> </a:t>
            </a:r>
            <a:r>
              <a:rPr lang="ru-RU" sz="2200" b="1" dirty="0" err="1"/>
              <a:t>алыс</a:t>
            </a:r>
            <a:r>
              <a:rPr lang="ru-RU" sz="2200" b="1" dirty="0"/>
              <a:t> </a:t>
            </a:r>
            <a:r>
              <a:rPr lang="ru-RU" sz="2200" dirty="0" err="1"/>
              <a:t>екенін</a:t>
            </a:r>
            <a:r>
              <a:rPr lang="ru-RU" sz="2200" dirty="0"/>
              <a:t> </a:t>
            </a:r>
            <a:r>
              <a:rPr lang="ru-RU" sz="2200" dirty="0" err="1"/>
              <a:t>анықтауға</a:t>
            </a:r>
            <a:r>
              <a:rPr lang="ru-RU" sz="2200" dirty="0"/>
              <a:t> </a:t>
            </a:r>
            <a:r>
              <a:rPr lang="ru-RU" sz="2200" dirty="0" err="1"/>
              <a:t>болады</a:t>
            </a:r>
            <a:r>
              <a:rPr lang="ru-RU" sz="2200" dirty="0"/>
              <a:t>.</a:t>
            </a:r>
          </a:p>
          <a:p>
            <a:pPr indent="534988" algn="just"/>
            <a:r>
              <a:rPr lang="ru-RU" sz="2200" dirty="0" err="1"/>
              <a:t>Сонымен</a:t>
            </a:r>
            <a:r>
              <a:rPr lang="ru-RU" sz="2200" dirty="0"/>
              <a:t>, </a:t>
            </a:r>
            <a:r>
              <a:rPr lang="ru-RU" sz="2200" b="1" dirty="0">
                <a:solidFill>
                  <a:srgbClr val="FF0000"/>
                </a:solidFill>
              </a:rPr>
              <a:t>∆</a:t>
            </a:r>
            <a:r>
              <a:rPr lang="en-US" sz="2200" b="1" dirty="0">
                <a:solidFill>
                  <a:srgbClr val="FF0000"/>
                </a:solidFill>
              </a:rPr>
              <a:t>G'° </a:t>
            </a:r>
            <a:r>
              <a:rPr lang="ru-RU" sz="2200" b="1" dirty="0" err="1">
                <a:solidFill>
                  <a:srgbClr val="FF0000"/>
                </a:solidFill>
              </a:rPr>
              <a:t>берілген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реакцияның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сипатты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параметрі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dirty="0"/>
              <a:t>(константа) </a:t>
            </a:r>
            <a:r>
              <a:rPr lang="ru-RU" sz="2200" dirty="0" err="1"/>
              <a:t>болып</a:t>
            </a:r>
            <a:r>
              <a:rPr lang="ru-RU" sz="2200" dirty="0"/>
              <a:t> </a:t>
            </a:r>
            <a:r>
              <a:rPr lang="ru-RU" sz="2200" dirty="0" err="1"/>
              <a:t>табылады</a:t>
            </a:r>
            <a:r>
              <a:rPr lang="ru-RU" sz="2200" dirty="0"/>
              <a:t>. </a:t>
            </a:r>
            <a:r>
              <a:rPr lang="ru-RU" sz="2200" dirty="0" err="1"/>
              <a:t>Бірақ</a:t>
            </a:r>
            <a:r>
              <a:rPr lang="ru-RU" sz="2200" dirty="0"/>
              <a:t> </a:t>
            </a:r>
            <a:r>
              <a:rPr lang="ru-RU" sz="2200" dirty="0" err="1"/>
              <a:t>нақты</a:t>
            </a:r>
            <a:r>
              <a:rPr lang="ru-RU" sz="2200" dirty="0"/>
              <a:t> </a:t>
            </a:r>
            <a:r>
              <a:rPr lang="ru-RU" sz="2200" dirty="0" err="1"/>
              <a:t>жағдайларда</a:t>
            </a:r>
            <a:r>
              <a:rPr lang="ru-RU" sz="2200" dirty="0"/>
              <a:t> </a:t>
            </a:r>
            <a:r>
              <a:rPr lang="ru-RU" sz="2200" b="1" dirty="0">
                <a:solidFill>
                  <a:srgbClr val="FF0000"/>
                </a:solidFill>
              </a:rPr>
              <a:t>бос </a:t>
            </a:r>
            <a:r>
              <a:rPr lang="ru-RU" sz="2200" b="1" dirty="0" err="1">
                <a:solidFill>
                  <a:srgbClr val="FF0000"/>
                </a:solidFill>
              </a:rPr>
              <a:t>энергияның</a:t>
            </a:r>
            <a:r>
              <a:rPr lang="ru-RU" sz="2200" b="1" dirty="0">
                <a:solidFill>
                  <a:srgbClr val="FF0000"/>
                </a:solidFill>
              </a:rPr>
              <a:t> ∆</a:t>
            </a:r>
            <a:r>
              <a:rPr lang="en-US" sz="2200" b="1" dirty="0">
                <a:solidFill>
                  <a:srgbClr val="FF0000"/>
                </a:solidFill>
              </a:rPr>
              <a:t>G </a:t>
            </a:r>
            <a:r>
              <a:rPr lang="ru-RU" sz="2200" b="1" dirty="0" err="1">
                <a:solidFill>
                  <a:srgbClr val="FF0000"/>
                </a:solidFill>
              </a:rPr>
              <a:t>өзгеруі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/>
              <a:t>бастапқы</a:t>
            </a:r>
            <a:r>
              <a:rPr lang="ru-RU" sz="2200" b="1" dirty="0"/>
              <a:t> </a:t>
            </a:r>
            <a:r>
              <a:rPr lang="ru-RU" sz="2200" b="1" dirty="0" err="1"/>
              <a:t>заттар</a:t>
            </a:r>
            <a:r>
              <a:rPr lang="ru-RU" sz="2200" b="1" dirty="0"/>
              <a:t> мен реакция </a:t>
            </a:r>
            <a:r>
              <a:rPr lang="ru-RU" sz="2200" b="1" dirty="0" err="1"/>
              <a:t>өнімдерінің</a:t>
            </a:r>
            <a:r>
              <a:rPr lang="ru-RU" sz="2200" b="1" dirty="0"/>
              <a:t> </a:t>
            </a:r>
            <a:r>
              <a:rPr lang="ru-RU" sz="2200" b="1" dirty="0" err="1"/>
              <a:t>концентрацияларына</a:t>
            </a:r>
            <a:r>
              <a:rPr lang="ru-RU" sz="2200" dirty="0"/>
              <a:t>, </a:t>
            </a:r>
            <a:r>
              <a:rPr lang="ru-RU" sz="2200" dirty="0" err="1"/>
              <a:t>сондай-ақ</a:t>
            </a:r>
            <a:r>
              <a:rPr lang="ru-RU" sz="2200" dirty="0"/>
              <a:t> реакция </a:t>
            </a:r>
            <a:r>
              <a:rPr lang="ru-RU" sz="2200" dirty="0" err="1"/>
              <a:t>кезіндегі</a:t>
            </a:r>
            <a:r>
              <a:rPr lang="ru-RU" sz="2200" dirty="0"/>
              <a:t> </a:t>
            </a:r>
            <a:r>
              <a:rPr lang="ru-RU" sz="2200" b="1" dirty="0" err="1"/>
              <a:t>температураның</a:t>
            </a:r>
            <a:r>
              <a:rPr lang="ru-RU" sz="2200" b="1" dirty="0"/>
              <a:t> </a:t>
            </a:r>
            <a:r>
              <a:rPr lang="ru-RU" sz="2200" b="1" dirty="0" err="1"/>
              <a:t>өзгеруіне</a:t>
            </a:r>
            <a:r>
              <a:rPr lang="ru-RU" sz="2200" b="1" dirty="0"/>
              <a:t> </a:t>
            </a:r>
            <a:r>
              <a:rPr lang="ru-RU" sz="2200" b="1" dirty="0" err="1"/>
              <a:t>байланысты</a:t>
            </a:r>
            <a:r>
              <a:rPr lang="ru-RU" sz="2200" b="1" dirty="0"/>
              <a:t>.</a:t>
            </a:r>
          </a:p>
          <a:p>
            <a:pPr indent="534988" algn="just"/>
            <a:r>
              <a:rPr lang="ru-RU" sz="2200" b="1" dirty="0" err="1"/>
              <a:t>Нақты</a:t>
            </a:r>
            <a:r>
              <a:rPr lang="ru-RU" sz="2200" b="1" dirty="0"/>
              <a:t> </a:t>
            </a:r>
            <a:r>
              <a:rPr lang="ru-RU" sz="2200" b="1" dirty="0" err="1"/>
              <a:t>шарттар</a:t>
            </a:r>
            <a:r>
              <a:rPr lang="ru-RU" sz="2200" b="1" dirty="0"/>
              <a:t> </a:t>
            </a:r>
            <a:r>
              <a:rPr lang="ru-RU" sz="2200" b="1" dirty="0" err="1"/>
              <a:t>стандартқа</a:t>
            </a:r>
            <a:r>
              <a:rPr lang="ru-RU" sz="2200" b="1" dirty="0"/>
              <a:t> </a:t>
            </a:r>
            <a:r>
              <a:rPr lang="ru-RU" sz="2200" b="1" dirty="0" err="1"/>
              <a:t>сәйкес</a:t>
            </a:r>
            <a:r>
              <a:rPr lang="ru-RU" sz="2200" b="1" dirty="0"/>
              <a:t> </a:t>
            </a:r>
            <a:r>
              <a:rPr lang="ru-RU" sz="2200" b="1" dirty="0" err="1"/>
              <a:t>келмеуі</a:t>
            </a:r>
            <a:r>
              <a:rPr lang="ru-RU" sz="2200" b="1" dirty="0"/>
              <a:t> </a:t>
            </a:r>
            <a:r>
              <a:rPr lang="ru-RU" sz="2200" b="1" dirty="0" err="1"/>
              <a:t>мүмкін</a:t>
            </a:r>
            <a:r>
              <a:rPr lang="ru-RU" sz="2200" dirty="0"/>
              <a:t>. </a:t>
            </a:r>
            <a:r>
              <a:rPr lang="ru-RU" sz="2200" dirty="0" err="1"/>
              <a:t>Сонымен</a:t>
            </a:r>
            <a:r>
              <a:rPr lang="ru-RU" sz="2200" dirty="0"/>
              <a:t> </a:t>
            </a:r>
            <a:r>
              <a:rPr lang="ru-RU" sz="2200" dirty="0" err="1"/>
              <a:t>қатар</a:t>
            </a:r>
            <a:r>
              <a:rPr lang="ru-RU" sz="2200" dirty="0"/>
              <a:t>, тепе-</a:t>
            </a:r>
            <a:r>
              <a:rPr lang="ru-RU" sz="2200" dirty="0" err="1"/>
              <a:t>теңдікке</a:t>
            </a:r>
            <a:r>
              <a:rPr lang="ru-RU" sz="2200" dirty="0"/>
              <a:t> </a:t>
            </a:r>
            <a:r>
              <a:rPr lang="ru-RU" sz="2200" dirty="0" err="1"/>
              <a:t>өздігінен</a:t>
            </a:r>
            <a:r>
              <a:rPr lang="ru-RU" sz="2200" dirty="0"/>
              <a:t> </a:t>
            </a:r>
            <a:r>
              <a:rPr lang="ru-RU" sz="2200" dirty="0" err="1"/>
              <a:t>бейім</a:t>
            </a:r>
            <a:r>
              <a:rPr lang="ru-RU" sz="2200" dirty="0"/>
              <a:t> </a:t>
            </a:r>
            <a:r>
              <a:rPr lang="ru-RU" sz="2200" dirty="0" err="1"/>
              <a:t>кез</a:t>
            </a:r>
            <a:r>
              <a:rPr lang="ru-RU" sz="2200" dirty="0"/>
              <a:t> </a:t>
            </a:r>
            <a:r>
              <a:rPr lang="ru-RU" sz="2200" dirty="0" err="1"/>
              <a:t>келген</a:t>
            </a:r>
            <a:r>
              <a:rPr lang="ru-RU" sz="2200" dirty="0"/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реакцияның</a:t>
            </a:r>
            <a:r>
              <a:rPr lang="ru-RU" sz="2200" b="1" dirty="0">
                <a:solidFill>
                  <a:srgbClr val="FF0000"/>
                </a:solidFill>
              </a:rPr>
              <a:t> ∆</a:t>
            </a:r>
            <a:r>
              <a:rPr lang="en-US" sz="2200" b="1" dirty="0">
                <a:solidFill>
                  <a:srgbClr val="FF0000"/>
                </a:solidFill>
              </a:rPr>
              <a:t>G </a:t>
            </a:r>
            <a:r>
              <a:rPr lang="ru-RU" sz="2200" b="1" dirty="0" err="1">
                <a:solidFill>
                  <a:srgbClr val="FF0000"/>
                </a:solidFill>
              </a:rPr>
              <a:t>әрқашан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теріс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мән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dirty="0" err="1"/>
              <a:t>болып</a:t>
            </a:r>
            <a:r>
              <a:rPr lang="ru-RU" sz="2200" dirty="0"/>
              <a:t> </a:t>
            </a:r>
            <a:r>
              <a:rPr lang="ru-RU" sz="2200" dirty="0" err="1"/>
              <a:t>табылады</a:t>
            </a:r>
            <a:r>
              <a:rPr lang="ru-RU" sz="2200" dirty="0"/>
              <a:t>, ал </a:t>
            </a:r>
            <a:r>
              <a:rPr lang="ru-RU" sz="2200" b="1" dirty="0">
                <a:solidFill>
                  <a:srgbClr val="FF0000"/>
                </a:solidFill>
              </a:rPr>
              <a:t>реакция </a:t>
            </a:r>
            <a:r>
              <a:rPr lang="ru-RU" sz="2200" b="1" dirty="0" err="1">
                <a:solidFill>
                  <a:srgbClr val="FF0000"/>
                </a:solidFill>
              </a:rPr>
              <a:t>жүру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шамасына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қарай</a:t>
            </a:r>
            <a:r>
              <a:rPr lang="ru-RU" sz="2200" b="1" dirty="0">
                <a:solidFill>
                  <a:srgbClr val="FF0000"/>
                </a:solidFill>
              </a:rPr>
              <a:t> ∆</a:t>
            </a:r>
            <a:r>
              <a:rPr lang="en-US" sz="2200" b="1" dirty="0">
                <a:solidFill>
                  <a:srgbClr val="FF0000"/>
                </a:solidFill>
              </a:rPr>
              <a:t>G </a:t>
            </a:r>
            <a:r>
              <a:rPr lang="ru-RU" sz="2200" b="1" dirty="0" err="1">
                <a:solidFill>
                  <a:srgbClr val="FF0000"/>
                </a:solidFill>
              </a:rPr>
              <a:t>өседі</a:t>
            </a:r>
            <a:r>
              <a:rPr lang="ru-RU" sz="2200" dirty="0"/>
              <a:t>, </a:t>
            </a:r>
            <a:r>
              <a:rPr lang="ru-RU" sz="2200" b="1" dirty="0" err="1">
                <a:solidFill>
                  <a:srgbClr val="FF0000"/>
                </a:solidFill>
              </a:rPr>
              <a:t>шекті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нөлге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ұмтылады</a:t>
            </a:r>
            <a:r>
              <a:rPr lang="ru-RU" sz="2200" dirty="0"/>
              <a:t>. </a:t>
            </a:r>
            <a:r>
              <a:rPr lang="ru-RU" sz="2200" b="1" dirty="0"/>
              <a:t>Тепе-</a:t>
            </a:r>
            <a:r>
              <a:rPr lang="ru-RU" sz="2200" b="1" dirty="0" err="1"/>
              <a:t>теңдік</a:t>
            </a:r>
            <a:r>
              <a:rPr lang="ru-RU" sz="2200" b="1" dirty="0"/>
              <a:t> </a:t>
            </a:r>
            <a:r>
              <a:rPr lang="ru-RU" sz="2200" b="1" dirty="0" err="1"/>
              <a:t>орнағанда</a:t>
            </a:r>
            <a:r>
              <a:rPr lang="ru-RU" sz="2200" b="1" dirty="0"/>
              <a:t> ∆</a:t>
            </a:r>
            <a:r>
              <a:rPr lang="en-US" sz="2200" b="1" dirty="0"/>
              <a:t>G = 0 </a:t>
            </a:r>
            <a:r>
              <a:rPr lang="en-US" sz="2200" dirty="0"/>
              <a:t>-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реакцияда</a:t>
            </a:r>
            <a:r>
              <a:rPr lang="ru-RU" sz="2200" dirty="0"/>
              <a:t> </a:t>
            </a:r>
            <a:r>
              <a:rPr lang="ru-RU" sz="2200" dirty="0" err="1"/>
              <a:t>ешқандай</a:t>
            </a:r>
            <a:r>
              <a:rPr lang="ru-RU" sz="2200" dirty="0"/>
              <a:t> </a:t>
            </a:r>
            <a:r>
              <a:rPr lang="ru-RU" sz="2200" dirty="0" err="1"/>
              <a:t>басқа</a:t>
            </a:r>
            <a:r>
              <a:rPr lang="ru-RU" sz="2200" dirty="0"/>
              <a:t> </a:t>
            </a:r>
            <a:r>
              <a:rPr lang="ru-RU" sz="2200" dirty="0" err="1"/>
              <a:t>артық</a:t>
            </a:r>
            <a:r>
              <a:rPr lang="ru-RU" sz="2200" dirty="0"/>
              <a:t> </a:t>
            </a:r>
            <a:r>
              <a:rPr lang="ru-RU" sz="2200" b="1" dirty="0" err="1"/>
              <a:t>жұмыс</a:t>
            </a:r>
            <a:r>
              <a:rPr lang="ru-RU" sz="2200" b="1" dirty="0"/>
              <a:t> </a:t>
            </a:r>
            <a:r>
              <a:rPr lang="ru-RU" sz="2200" b="1" dirty="0" err="1"/>
              <a:t>жасау</a:t>
            </a:r>
            <a:r>
              <a:rPr lang="ru-RU" sz="2200" b="1" dirty="0"/>
              <a:t> </a:t>
            </a:r>
            <a:r>
              <a:rPr lang="ru-RU" sz="2200" b="1" dirty="0" err="1"/>
              <a:t>мүмкін</a:t>
            </a:r>
            <a:r>
              <a:rPr lang="ru-RU" sz="2200" b="1" dirty="0"/>
              <a:t> </a:t>
            </a:r>
            <a:r>
              <a:rPr lang="ru-RU" sz="2200" b="1" dirty="0" err="1" smtClean="0"/>
              <a:t>емес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540441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430" y="285474"/>
            <a:ext cx="1143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400" dirty="0" err="1"/>
              <a:t>Кез</a:t>
            </a:r>
            <a:r>
              <a:rPr lang="ru-RU" sz="2400" dirty="0"/>
              <a:t> </a:t>
            </a:r>
            <a:r>
              <a:rPr lang="ru-RU" sz="2400" dirty="0" err="1"/>
              <a:t>келген</a:t>
            </a:r>
            <a:r>
              <a:rPr lang="ru-RU" sz="2400" dirty="0"/>
              <a:t> реакция </a:t>
            </a:r>
            <a:r>
              <a:rPr lang="ru-RU" sz="2400" dirty="0" err="1" smtClean="0"/>
              <a:t>үшін</a:t>
            </a:r>
            <a:endParaRPr lang="ru-RU" sz="2400" dirty="0" smtClean="0"/>
          </a:p>
          <a:p>
            <a:pPr indent="534988" algn="just"/>
            <a:endParaRPr lang="kk-KZ" sz="2400" dirty="0"/>
          </a:p>
          <a:p>
            <a:pPr indent="534988" algn="just"/>
            <a:r>
              <a:rPr lang="en-US" sz="2400" b="1" dirty="0">
                <a:solidFill>
                  <a:srgbClr val="FF0000"/>
                </a:solidFill>
              </a:rPr>
              <a:t>∆G </a:t>
            </a:r>
            <a:r>
              <a:rPr lang="kk-KZ" sz="2400" b="1" dirty="0">
                <a:solidFill>
                  <a:srgbClr val="FF0000"/>
                </a:solidFill>
              </a:rPr>
              <a:t>және ∆</a:t>
            </a:r>
            <a:r>
              <a:rPr lang="en-US" sz="2400" b="1" dirty="0">
                <a:solidFill>
                  <a:srgbClr val="FF0000"/>
                </a:solidFill>
              </a:rPr>
              <a:t>G’° </a:t>
            </a:r>
            <a:r>
              <a:rPr lang="kk-KZ" sz="2400" b="1" dirty="0">
                <a:solidFill>
                  <a:srgbClr val="FF0000"/>
                </a:solidFill>
              </a:rPr>
              <a:t>теңдеу арқылы байланысқан</a:t>
            </a:r>
            <a:r>
              <a:rPr lang="kk-KZ" sz="2400" dirty="0"/>
              <a:t>, онда </a:t>
            </a:r>
            <a:r>
              <a:rPr lang="kk-KZ" sz="2400" b="1" dirty="0">
                <a:solidFill>
                  <a:srgbClr val="FF0000"/>
                </a:solidFill>
              </a:rPr>
              <a:t>қызыл түспен белгіленген </a:t>
            </a:r>
            <a:r>
              <a:rPr lang="kk-KZ" sz="2400" b="1" dirty="0"/>
              <a:t>параметрлер берілген жүйеде басым </a:t>
            </a:r>
            <a:r>
              <a:rPr lang="kk-KZ" sz="2400" dirty="0" smtClean="0"/>
              <a:t>болады.</a:t>
            </a:r>
          </a:p>
          <a:p>
            <a:pPr indent="534988" algn="just"/>
            <a:endParaRPr lang="kk-KZ" sz="2400" dirty="0" smtClean="0"/>
          </a:p>
          <a:p>
            <a:pPr indent="534988" algn="just"/>
            <a:r>
              <a:rPr lang="kk-KZ" sz="2400" dirty="0"/>
              <a:t>                                                                                                                          13-4</a:t>
            </a:r>
          </a:p>
          <a:p>
            <a:pPr indent="534988" algn="just"/>
            <a:r>
              <a:rPr lang="kk-KZ" sz="2400" dirty="0" smtClean="0"/>
              <a:t>                                                                                                                          </a:t>
            </a:r>
            <a:endParaRPr lang="kk-KZ" sz="2400" dirty="0"/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13-4 </a:t>
            </a:r>
            <a:r>
              <a:rPr lang="ru-RU" sz="2400" dirty="0" err="1"/>
              <a:t>теңдеудегі</a:t>
            </a:r>
            <a:r>
              <a:rPr lang="ru-RU" sz="2400" dirty="0"/>
              <a:t> </a:t>
            </a:r>
            <a:r>
              <a:rPr lang="ru-RU" sz="2400" dirty="0" err="1"/>
              <a:t>концентрациялар</a:t>
            </a:r>
            <a:r>
              <a:rPr lang="ru-RU" sz="2400" dirty="0"/>
              <a:t> </a:t>
            </a:r>
            <a:r>
              <a:rPr lang="ru-RU" sz="2400" dirty="0" err="1"/>
              <a:t>әдетте</a:t>
            </a:r>
            <a:r>
              <a:rPr lang="ru-RU" sz="2400" dirty="0"/>
              <a:t> </a:t>
            </a:r>
            <a:r>
              <a:rPr lang="ru-RU" sz="2400" dirty="0" err="1"/>
              <a:t>әрекет</a:t>
            </a:r>
            <a:r>
              <a:rPr lang="ru-RU" sz="2400" dirty="0"/>
              <a:t> </a:t>
            </a:r>
            <a:r>
              <a:rPr lang="ru-RU" sz="2400" dirty="0" err="1"/>
              <a:t>етуші</a:t>
            </a:r>
            <a:r>
              <a:rPr lang="ru-RU" sz="2400" dirty="0"/>
              <a:t> </a:t>
            </a:r>
            <a:r>
              <a:rPr lang="ru-RU" sz="2400" dirty="0" err="1"/>
              <a:t>массалар</a:t>
            </a:r>
            <a:r>
              <a:rPr lang="ru-RU" sz="2400" dirty="0"/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аталады</a:t>
            </a:r>
            <a:r>
              <a:rPr lang="ru-RU" sz="2400" dirty="0"/>
              <a:t>, </a:t>
            </a:r>
            <a:r>
              <a:rPr lang="ru-RU" sz="2400" dirty="0" smtClean="0"/>
              <a:t>ал </a:t>
            </a:r>
          </a:p>
          <a:p>
            <a:pPr indent="534988" algn="just"/>
            <a:endParaRPr lang="kk-KZ" sz="2400" dirty="0"/>
          </a:p>
          <a:p>
            <a:pPr indent="534988" algn="just"/>
            <a:endParaRPr lang="kk-KZ" sz="2400" dirty="0" smtClean="0"/>
          </a:p>
          <a:p>
            <a:pPr indent="534988" algn="just"/>
            <a:endParaRPr lang="ru-RU" sz="2400" dirty="0" smtClean="0"/>
          </a:p>
          <a:p>
            <a:pPr indent="534988" algn="just"/>
            <a:r>
              <a:rPr lang="ru-RU" sz="2400" dirty="0" err="1" smtClean="0"/>
              <a:t>қарым-қатынастар</a:t>
            </a:r>
            <a:r>
              <a:rPr lang="ru-RU" sz="2400" dirty="0" smtClean="0"/>
              <a:t>  </a:t>
            </a:r>
            <a:r>
              <a:rPr lang="ru-RU" sz="2400" dirty="0" err="1"/>
              <a:t>массалар</a:t>
            </a:r>
            <a:r>
              <a:rPr lang="ru-RU" sz="2400" dirty="0"/>
              <a:t> </a:t>
            </a:r>
            <a:r>
              <a:rPr lang="ru-RU" sz="2400" dirty="0" err="1"/>
              <a:t>әрекетінің</a:t>
            </a:r>
            <a:r>
              <a:rPr lang="ru-RU" sz="2400" dirty="0"/>
              <a:t> </a:t>
            </a:r>
            <a:r>
              <a:rPr lang="ru-RU" sz="2400" dirty="0" err="1"/>
              <a:t>заңын</a:t>
            </a:r>
            <a:r>
              <a:rPr lang="ru-RU" sz="2400" dirty="0"/>
              <a:t> </a:t>
            </a:r>
            <a:r>
              <a:rPr lang="en-US" sz="2400" dirty="0"/>
              <a:t>Q </a:t>
            </a:r>
            <a:r>
              <a:rPr lang="ru-RU" sz="2400" dirty="0" err="1"/>
              <a:t>өрнектейді</a:t>
            </a:r>
            <a:r>
              <a:rPr lang="ru-RU" sz="2400" dirty="0"/>
              <a:t>.</a:t>
            </a:r>
          </a:p>
          <a:p>
            <a:pPr indent="534988" algn="just"/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274" y="224329"/>
            <a:ext cx="4143361" cy="60380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7956" y="1828800"/>
            <a:ext cx="5247960" cy="12422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372" y="3779945"/>
            <a:ext cx="3617355" cy="58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34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055" y="326698"/>
            <a:ext cx="1136961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400" b="1" dirty="0" err="1"/>
              <a:t>Мысал</a:t>
            </a:r>
            <a:r>
              <a:rPr lang="ru-RU" sz="2400" b="1" dirty="0"/>
              <a:t> </a:t>
            </a:r>
            <a:r>
              <a:rPr lang="ru-RU" sz="2400" b="1" dirty="0" err="1"/>
              <a:t>ретінде</a:t>
            </a:r>
            <a:r>
              <a:rPr lang="ru-RU" sz="2400" b="1" dirty="0"/>
              <a:t> </a:t>
            </a:r>
            <a:r>
              <a:rPr lang="ru-RU" sz="2400" dirty="0"/>
              <a:t>реакция </a:t>
            </a:r>
            <a:r>
              <a:rPr lang="ru-RU" sz="2400" dirty="0" err="1"/>
              <a:t>стандартты</a:t>
            </a:r>
            <a:r>
              <a:rPr lang="ru-RU" sz="2400" dirty="0"/>
              <a:t> температура (25 °</a:t>
            </a:r>
            <a:r>
              <a:rPr lang="en-US" sz="2400" dirty="0"/>
              <a:t>C)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қысым</a:t>
            </a:r>
            <a:r>
              <a:rPr lang="ru-RU" sz="2400" dirty="0"/>
              <a:t> (101,3 кПа) </a:t>
            </a:r>
            <a:r>
              <a:rPr lang="ru-RU" sz="2400" dirty="0" err="1"/>
              <a:t>жағдайында</a:t>
            </a:r>
            <a:r>
              <a:rPr lang="ru-RU" sz="2400" dirty="0"/>
              <a:t> </a:t>
            </a:r>
            <a:r>
              <a:rPr lang="ru-RU" sz="2400" dirty="0" err="1"/>
              <a:t>жүреді</a:t>
            </a:r>
            <a:r>
              <a:rPr lang="ru-RU" sz="2400" dirty="0"/>
              <a:t>, </a:t>
            </a:r>
            <a:r>
              <a:rPr lang="ru-RU" sz="2400" dirty="0" err="1"/>
              <a:t>бірақ</a:t>
            </a:r>
            <a:r>
              <a:rPr lang="ru-RU" sz="2400" dirty="0"/>
              <a:t> </a:t>
            </a:r>
            <a:r>
              <a:rPr lang="ru-RU" sz="2400" b="1" dirty="0"/>
              <a:t>[</a:t>
            </a:r>
            <a:r>
              <a:rPr lang="en-US" sz="2400" b="1" dirty="0"/>
              <a:t>A], [B], [C] </a:t>
            </a:r>
            <a:r>
              <a:rPr lang="ru-RU" sz="2400" b="1" dirty="0" err="1"/>
              <a:t>және</a:t>
            </a:r>
            <a:r>
              <a:rPr lang="ru-RU" sz="2400" b="1" dirty="0"/>
              <a:t> [</a:t>
            </a:r>
            <a:r>
              <a:rPr lang="en-US" sz="2400" b="1" dirty="0"/>
              <a:t>D] </a:t>
            </a:r>
            <a:r>
              <a:rPr lang="ru-RU" sz="2400" b="1" dirty="0" err="1"/>
              <a:t>концентрациялары</a:t>
            </a:r>
            <a:r>
              <a:rPr lang="ru-RU" sz="2400" b="1" dirty="0"/>
              <a:t> </a:t>
            </a:r>
            <a:r>
              <a:rPr lang="ru-RU" sz="2400" b="1" dirty="0" err="1"/>
              <a:t>тең</a:t>
            </a:r>
            <a:r>
              <a:rPr lang="ru-RU" sz="2400" b="1" dirty="0"/>
              <a:t> </a:t>
            </a:r>
            <a:r>
              <a:rPr lang="ru-RU" sz="2400" b="1" dirty="0" err="1"/>
              <a:t>емес</a:t>
            </a:r>
            <a:r>
              <a:rPr lang="ru-RU" sz="2400" b="1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олардың</a:t>
            </a:r>
            <a:r>
              <a:rPr lang="ru-RU" sz="2400" dirty="0"/>
              <a:t> </a:t>
            </a:r>
            <a:r>
              <a:rPr lang="ru-RU" sz="2400" dirty="0" err="1"/>
              <a:t>ешқайсысы</a:t>
            </a:r>
            <a:r>
              <a:rPr lang="ru-RU" sz="2400" b="1" dirty="0">
                <a:solidFill>
                  <a:srgbClr val="FF0000"/>
                </a:solidFill>
              </a:rPr>
              <a:t> 1,0 М </a:t>
            </a:r>
            <a:r>
              <a:rPr lang="ru-RU" sz="2400" b="1" dirty="0" err="1">
                <a:solidFill>
                  <a:srgbClr val="FF0000"/>
                </a:solidFill>
              </a:rPr>
              <a:t>стандартты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концентрацияға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тең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емес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алайық</a:t>
            </a:r>
            <a:r>
              <a:rPr lang="ru-RU" sz="2400" dirty="0" smtClean="0"/>
              <a:t>:</a:t>
            </a:r>
          </a:p>
          <a:p>
            <a:pPr indent="534988" algn="just"/>
            <a:endParaRPr lang="kk-KZ" sz="2400" dirty="0"/>
          </a:p>
          <a:p>
            <a:pPr indent="534988" algn="just"/>
            <a:endParaRPr lang="kk-KZ" sz="2400" dirty="0" smtClean="0"/>
          </a:p>
          <a:p>
            <a:pPr indent="534988" algn="just"/>
            <a:r>
              <a:rPr lang="kk-KZ" sz="2400" dirty="0"/>
              <a:t>Осы стандартты емес жағдайларда солдан оңға қарай реакцияның бос энергиясының ∆</a:t>
            </a:r>
            <a:r>
              <a:rPr lang="en-US" sz="2400" dirty="0"/>
              <a:t>G </a:t>
            </a:r>
            <a:r>
              <a:rPr lang="kk-KZ" sz="2400" dirty="0"/>
              <a:t>өзгерісін табу үшін </a:t>
            </a:r>
            <a:r>
              <a:rPr lang="en-US" sz="2400" dirty="0"/>
              <a:t>A, B, C </a:t>
            </a:r>
            <a:r>
              <a:rPr lang="kk-KZ" sz="2400" dirty="0"/>
              <a:t>және </a:t>
            </a:r>
            <a:r>
              <a:rPr lang="en-US" sz="2400" dirty="0"/>
              <a:t>D </a:t>
            </a:r>
            <a:r>
              <a:rPr lang="kk-KZ" sz="2400" dirty="0"/>
              <a:t>компоненттерінің концентрацияларының сандық мәндерін 13-3 теңдеуіне ауыстырайық</a:t>
            </a:r>
            <a:r>
              <a:rPr lang="kk-KZ" sz="2400" dirty="0" smtClean="0"/>
              <a:t>:</a:t>
            </a:r>
          </a:p>
          <a:p>
            <a:pPr indent="534988" algn="just"/>
            <a:endParaRPr lang="kk-KZ" sz="2400" dirty="0"/>
          </a:p>
          <a:p>
            <a:pPr indent="534988" algn="just"/>
            <a:r>
              <a:rPr lang="kk-KZ" sz="2400" dirty="0"/>
              <a:t>                                                                                                         </a:t>
            </a:r>
            <a:r>
              <a:rPr lang="kk-KZ" sz="2400" dirty="0" smtClean="0"/>
              <a:t>           (</a:t>
            </a:r>
            <a:r>
              <a:rPr lang="kk-KZ" sz="2400" dirty="0"/>
              <a:t>13-3)</a:t>
            </a:r>
          </a:p>
          <a:p>
            <a:pPr indent="534988" algn="just"/>
            <a:endParaRPr lang="kk-KZ" sz="2400" dirty="0" smtClean="0"/>
          </a:p>
          <a:p>
            <a:pPr indent="534988" algn="just"/>
            <a:r>
              <a:rPr lang="en-US" sz="2400" dirty="0" smtClean="0"/>
              <a:t>R</a:t>
            </a:r>
            <a:r>
              <a:rPr lang="en-US" sz="2400" dirty="0"/>
              <a:t>, T </a:t>
            </a:r>
            <a:r>
              <a:rPr lang="ru-RU" sz="2400" dirty="0" err="1"/>
              <a:t>және</a:t>
            </a:r>
            <a:r>
              <a:rPr lang="ru-RU" sz="2400" dirty="0"/>
              <a:t> ∆</a:t>
            </a:r>
            <a:r>
              <a:rPr lang="en-US" sz="2400" dirty="0"/>
              <a:t>G'° </a:t>
            </a:r>
            <a:r>
              <a:rPr lang="ru-RU" sz="2400" dirty="0" err="1"/>
              <a:t>параметрлері</a:t>
            </a:r>
            <a:r>
              <a:rPr lang="ru-RU" sz="2400" dirty="0"/>
              <a:t> </a:t>
            </a:r>
            <a:r>
              <a:rPr lang="ru-RU" sz="2400" dirty="0" err="1"/>
              <a:t>стандартты</a:t>
            </a:r>
            <a:r>
              <a:rPr lang="ru-RU" sz="2400" dirty="0"/>
              <a:t> </a:t>
            </a:r>
            <a:r>
              <a:rPr lang="ru-RU" sz="2400" dirty="0" err="1"/>
              <a:t>шарттарға</a:t>
            </a:r>
            <a:r>
              <a:rPr lang="ru-RU" sz="2400" dirty="0"/>
              <a:t> </a:t>
            </a:r>
            <a:r>
              <a:rPr lang="ru-RU" sz="2400" dirty="0" err="1"/>
              <a:t>жатады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 &lt; 0 </a:t>
            </a:r>
            <a:r>
              <a:rPr lang="ru-RU" sz="2400" dirty="0" err="1"/>
              <a:t>және</a:t>
            </a:r>
            <a:r>
              <a:rPr lang="ru-RU" sz="2400" dirty="0"/>
              <a:t> реакция </a:t>
            </a:r>
            <a:r>
              <a:rPr lang="ru-RU" sz="2400" dirty="0" err="1"/>
              <a:t>жүріп</a:t>
            </a:r>
            <a:r>
              <a:rPr lang="ru-RU" sz="2400" dirty="0"/>
              <a:t> </a:t>
            </a:r>
            <a:r>
              <a:rPr lang="ru-RU" sz="2400" dirty="0" err="1"/>
              <a:t>жатқанда</a:t>
            </a:r>
            <a:r>
              <a:rPr lang="ru-RU" sz="2400" dirty="0"/>
              <a:t>,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b="1" dirty="0"/>
              <a:t>параметр </a:t>
            </a:r>
            <a:r>
              <a:rPr lang="ru-RU" sz="2400" b="1" dirty="0" err="1"/>
              <a:t>нөлге</a:t>
            </a:r>
            <a:r>
              <a:rPr lang="ru-RU" sz="2400" b="1" dirty="0"/>
              <a:t> </a:t>
            </a:r>
            <a:r>
              <a:rPr lang="ru-RU" sz="2400" b="1" dirty="0" err="1"/>
              <a:t>ұмтылады</a:t>
            </a:r>
            <a:r>
              <a:rPr lang="ru-RU" sz="2400" dirty="0"/>
              <a:t>, </a:t>
            </a:r>
            <a:r>
              <a:rPr lang="ru-RU" sz="2400" dirty="0" err="1"/>
              <a:t>себебі</a:t>
            </a:r>
            <a:r>
              <a:rPr lang="ru-RU" sz="2400" dirty="0"/>
              <a:t> А </a:t>
            </a:r>
            <a:r>
              <a:rPr lang="ru-RU" sz="2400" dirty="0" err="1"/>
              <a:t>және</a:t>
            </a:r>
            <a:r>
              <a:rPr lang="ru-RU" sz="2400" dirty="0"/>
              <a:t> В </a:t>
            </a:r>
            <a:r>
              <a:rPr lang="ru-RU" sz="2400" dirty="0" err="1"/>
              <a:t>заттары</a:t>
            </a:r>
            <a:r>
              <a:rPr lang="ru-RU" sz="2400" dirty="0"/>
              <a:t> </a:t>
            </a:r>
            <a:r>
              <a:rPr lang="ru-RU" sz="2400" dirty="0" err="1"/>
              <a:t>жұмсалады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([А] </a:t>
            </a:r>
            <a:r>
              <a:rPr lang="ru-RU" sz="2400" b="1" dirty="0" err="1">
                <a:solidFill>
                  <a:srgbClr val="FF0000"/>
                </a:solidFill>
              </a:rPr>
              <a:t>және</a:t>
            </a:r>
            <a:r>
              <a:rPr lang="ru-RU" sz="2400" b="1" dirty="0">
                <a:solidFill>
                  <a:srgbClr val="FF0000"/>
                </a:solidFill>
              </a:rPr>
              <a:t> [В] </a:t>
            </a:r>
            <a:r>
              <a:rPr lang="ru-RU" sz="2400" b="1" dirty="0" err="1">
                <a:solidFill>
                  <a:srgbClr val="FF0000"/>
                </a:solidFill>
              </a:rPr>
              <a:t>төмендейді</a:t>
            </a:r>
            <a:r>
              <a:rPr lang="ru-RU" sz="2400" dirty="0"/>
              <a:t>), ал С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en-US" sz="2400" dirty="0"/>
              <a:t>D </a:t>
            </a:r>
            <a:r>
              <a:rPr lang="ru-RU" sz="2400" dirty="0" err="1"/>
              <a:t>заттары</a:t>
            </a:r>
            <a:r>
              <a:rPr lang="ru-RU" sz="2400" dirty="0"/>
              <a:t> </a:t>
            </a:r>
            <a:r>
              <a:rPr lang="ru-RU" sz="2400" dirty="0" err="1"/>
              <a:t>түзіледі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([</a:t>
            </a:r>
            <a:r>
              <a:rPr lang="en-US" sz="2400" b="1" dirty="0">
                <a:solidFill>
                  <a:srgbClr val="FF0000"/>
                </a:solidFill>
              </a:rPr>
              <a:t>C] </a:t>
            </a:r>
            <a:r>
              <a:rPr lang="ru-RU" sz="2400" b="1" dirty="0" err="1">
                <a:solidFill>
                  <a:srgbClr val="FF0000"/>
                </a:solidFill>
              </a:rPr>
              <a:t>және</a:t>
            </a:r>
            <a:r>
              <a:rPr lang="ru-RU" sz="2400" b="1" dirty="0">
                <a:solidFill>
                  <a:srgbClr val="FF0000"/>
                </a:solidFill>
              </a:rPr>
              <a:t> [ </a:t>
            </a:r>
            <a:r>
              <a:rPr lang="en-US" sz="2400" b="1" dirty="0">
                <a:solidFill>
                  <a:srgbClr val="FF0000"/>
                </a:solidFill>
              </a:rPr>
              <a:t>D] </a:t>
            </a:r>
            <a:r>
              <a:rPr lang="ru-RU" sz="2400" b="1" dirty="0" err="1">
                <a:solidFill>
                  <a:srgbClr val="FF0000"/>
                </a:solidFill>
              </a:rPr>
              <a:t>өседі</a:t>
            </a:r>
            <a:r>
              <a:rPr lang="ru-RU" sz="2400" dirty="0"/>
              <a:t>).</a:t>
            </a:r>
          </a:p>
          <a:p>
            <a:pPr indent="534988" algn="just"/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629" y="1538135"/>
            <a:ext cx="3597122" cy="51731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3237" y="3373945"/>
            <a:ext cx="4180151" cy="97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219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129" y="350279"/>
            <a:ext cx="112940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en-US" sz="2400" b="1" dirty="0">
                <a:solidFill>
                  <a:srgbClr val="FF0000"/>
                </a:solidFill>
              </a:rPr>
              <a:t>∆G = 0 </a:t>
            </a:r>
            <a:r>
              <a:rPr lang="ru-RU" sz="2400" b="1" dirty="0">
                <a:solidFill>
                  <a:srgbClr val="FF0000"/>
                </a:solidFill>
              </a:rPr>
              <a:t>тепе-</a:t>
            </a:r>
            <a:r>
              <a:rPr lang="ru-RU" sz="2400" b="1" dirty="0" err="1">
                <a:solidFill>
                  <a:srgbClr val="FF0000"/>
                </a:solidFill>
              </a:rPr>
              <a:t>теңдікте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және</a:t>
            </a:r>
            <a:r>
              <a:rPr lang="ru-RU" sz="2400" dirty="0"/>
              <a:t> 13-4 </a:t>
            </a:r>
            <a:r>
              <a:rPr lang="ru-RU" sz="2400" dirty="0" err="1"/>
              <a:t>теңдеу</a:t>
            </a:r>
            <a:r>
              <a:rPr lang="ru-RU" sz="2400" dirty="0"/>
              <a:t> </a:t>
            </a:r>
            <a:r>
              <a:rPr lang="ru-RU" sz="2400" dirty="0" err="1"/>
              <a:t>жеңілдетілетінін</a:t>
            </a:r>
            <a:r>
              <a:rPr lang="ru-RU" sz="2400" dirty="0"/>
              <a:t> </a:t>
            </a:r>
            <a:r>
              <a:rPr lang="ru-RU" sz="2400" dirty="0" err="1"/>
              <a:t>ескерген</a:t>
            </a:r>
            <a:r>
              <a:rPr lang="ru-RU" sz="2400" dirty="0"/>
              <a:t> </a:t>
            </a:r>
            <a:r>
              <a:rPr lang="ru-RU" sz="2400" dirty="0" err="1"/>
              <a:t>жөн</a:t>
            </a:r>
            <a:r>
              <a:rPr lang="ru-RU" sz="2400" dirty="0" smtClean="0"/>
              <a:t>:</a:t>
            </a:r>
            <a:endParaRPr lang="en-US" sz="2400" dirty="0" smtClean="0"/>
          </a:p>
          <a:p>
            <a:pPr indent="542925" algn="just"/>
            <a:endParaRPr lang="en-US" sz="2400" dirty="0"/>
          </a:p>
          <a:p>
            <a:pPr indent="542925" algn="just"/>
            <a:endParaRPr lang="en-US" sz="2400" dirty="0" smtClean="0"/>
          </a:p>
          <a:p>
            <a:pPr indent="542925" algn="just"/>
            <a:endParaRPr lang="en-US" sz="2400" dirty="0" smtClean="0"/>
          </a:p>
          <a:p>
            <a:pPr indent="542925" algn="just"/>
            <a:endParaRPr lang="en-US" sz="2400" dirty="0" smtClean="0"/>
          </a:p>
          <a:p>
            <a:pPr indent="542925" algn="just"/>
            <a:endParaRPr lang="en-US" sz="2400" dirty="0"/>
          </a:p>
          <a:p>
            <a:pPr indent="542925" algn="just"/>
            <a:endParaRPr lang="en-US" sz="2400" dirty="0"/>
          </a:p>
          <a:p>
            <a:pPr indent="542925" algn="just"/>
            <a:r>
              <a:rPr lang="ru-RU" sz="2400" dirty="0" err="1"/>
              <a:t>яғни</a:t>
            </a:r>
            <a:r>
              <a:rPr lang="ru-RU" sz="2400" dirty="0"/>
              <a:t> </a:t>
            </a:r>
            <a:r>
              <a:rPr lang="ru-RU" sz="2400" dirty="0" err="1"/>
              <a:t>біз</a:t>
            </a:r>
            <a:r>
              <a:rPr lang="ru-RU" sz="2400" dirty="0"/>
              <a:t> </a:t>
            </a:r>
            <a:r>
              <a:rPr lang="ru-RU" sz="2400" dirty="0" err="1"/>
              <a:t>қайтадан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13-3 </a:t>
            </a:r>
            <a:r>
              <a:rPr lang="ru-RU" sz="2400" b="1" dirty="0" err="1">
                <a:solidFill>
                  <a:srgbClr val="FF0000"/>
                </a:solidFill>
              </a:rPr>
              <a:t>теңдеуді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алдық</a:t>
            </a:r>
            <a:r>
              <a:rPr lang="ru-RU" sz="2400" dirty="0"/>
              <a:t>, </a:t>
            </a:r>
          </a:p>
          <a:p>
            <a:pPr algn="just"/>
            <a:r>
              <a:rPr lang="ru-RU" sz="2400" dirty="0" err="1"/>
              <a:t>стандартты</a:t>
            </a:r>
            <a:r>
              <a:rPr lang="ru-RU" sz="2400" dirty="0"/>
              <a:t> </a:t>
            </a:r>
            <a:r>
              <a:rPr lang="ru-RU" sz="2400" b="1" dirty="0"/>
              <a:t>бос энергия мен тепе-</a:t>
            </a:r>
            <a:r>
              <a:rPr lang="ru-RU" sz="2400" b="1" dirty="0" err="1"/>
              <a:t>теңдік</a:t>
            </a:r>
            <a:r>
              <a:rPr lang="ru-RU" sz="2400" b="1" dirty="0"/>
              <a:t> </a:t>
            </a:r>
            <a:r>
              <a:rPr lang="ru-RU" sz="2400" b="1" dirty="0" err="1"/>
              <a:t>константасының</a:t>
            </a:r>
            <a:r>
              <a:rPr lang="ru-RU" sz="2400" b="1" dirty="0"/>
              <a:t> </a:t>
            </a:r>
            <a:r>
              <a:rPr lang="ru-RU" sz="2400" b="1" dirty="0" err="1"/>
              <a:t>өзгеруіне</a:t>
            </a:r>
            <a:r>
              <a:rPr lang="ru-RU" sz="2400" b="1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. </a:t>
            </a:r>
            <a:r>
              <a:rPr lang="ru-RU" sz="2400" dirty="0" err="1"/>
              <a:t>Спонтанды</a:t>
            </a:r>
            <a:r>
              <a:rPr lang="ru-RU" sz="2400" dirty="0"/>
              <a:t>, </a:t>
            </a:r>
            <a:r>
              <a:rPr lang="ru-RU" sz="2400" dirty="0" err="1"/>
              <a:t>өздігінен</a:t>
            </a:r>
            <a:r>
              <a:rPr lang="ru-RU" sz="2400" dirty="0"/>
              <a:t> </a:t>
            </a:r>
            <a:r>
              <a:rPr lang="ru-RU" sz="2400" dirty="0" err="1"/>
              <a:t>жүретін</a:t>
            </a:r>
            <a:r>
              <a:rPr lang="ru-RU" sz="2400" dirty="0"/>
              <a:t> </a:t>
            </a:r>
            <a:r>
              <a:rPr lang="ru-RU" sz="2400" dirty="0" err="1"/>
              <a:t>реакцияның</a:t>
            </a:r>
            <a:r>
              <a:rPr lang="ru-RU" sz="2400" dirty="0"/>
              <a:t> </a:t>
            </a:r>
            <a:r>
              <a:rPr lang="ru-RU" sz="2400" dirty="0" err="1"/>
              <a:t>критерийі</a:t>
            </a:r>
            <a:r>
              <a:rPr lang="ru-RU" sz="2400" dirty="0"/>
              <a:t> ∆</a:t>
            </a:r>
            <a:r>
              <a:rPr lang="en-US" sz="2400" dirty="0"/>
              <a:t>G'° </a:t>
            </a:r>
            <a:r>
              <a:rPr lang="ru-RU" sz="2400" dirty="0" err="1"/>
              <a:t>емес</a:t>
            </a:r>
            <a:r>
              <a:rPr lang="ru-RU" sz="2400" dirty="0"/>
              <a:t>, ∆</a:t>
            </a:r>
            <a:r>
              <a:rPr lang="en-US" sz="2400" dirty="0"/>
              <a:t>G-</a:t>
            </a:r>
            <a:r>
              <a:rPr lang="ru-RU" sz="2400" dirty="0" err="1"/>
              <a:t>ге</a:t>
            </a:r>
            <a:r>
              <a:rPr lang="ru-RU" sz="2400" dirty="0"/>
              <a:t> </a:t>
            </a:r>
            <a:r>
              <a:rPr lang="ru-RU" sz="2400" dirty="0" err="1"/>
              <a:t>қатысты</a:t>
            </a:r>
            <a:r>
              <a:rPr lang="ru-RU" sz="2400" dirty="0"/>
              <a:t>.</a:t>
            </a:r>
          </a:p>
          <a:p>
            <a:pPr indent="542925" algn="just"/>
            <a:r>
              <a:rPr lang="en-US" sz="2400" b="1" dirty="0">
                <a:solidFill>
                  <a:srgbClr val="FF0000"/>
                </a:solidFill>
              </a:rPr>
              <a:t>∆G’°&gt; 0 </a:t>
            </a:r>
            <a:r>
              <a:rPr lang="ru-RU" sz="2400" dirty="0" err="1"/>
              <a:t>кезінде</a:t>
            </a:r>
            <a:r>
              <a:rPr lang="ru-RU" sz="2400" dirty="0"/>
              <a:t> реакция </a:t>
            </a:r>
            <a:r>
              <a:rPr lang="ru-RU" sz="2400" b="1" dirty="0">
                <a:solidFill>
                  <a:srgbClr val="FF0000"/>
                </a:solidFill>
              </a:rPr>
              <a:t>тек ∆</a:t>
            </a:r>
            <a:r>
              <a:rPr lang="en-US" sz="2400" b="1" dirty="0">
                <a:solidFill>
                  <a:srgbClr val="FF0000"/>
                </a:solidFill>
              </a:rPr>
              <a:t>G &lt; 0 </a:t>
            </a:r>
            <a:r>
              <a:rPr lang="ru-RU" sz="2400" b="1" dirty="0" err="1">
                <a:solidFill>
                  <a:srgbClr val="FF0000"/>
                </a:solidFill>
              </a:rPr>
              <a:t>болғанда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/>
              <a:t>ғана</a:t>
            </a:r>
            <a:r>
              <a:rPr lang="ru-RU" sz="2400" b="1" dirty="0"/>
              <a:t> </a:t>
            </a:r>
            <a:r>
              <a:rPr lang="ru-RU" sz="2400" b="1" dirty="0" err="1"/>
              <a:t>жүреді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13-4 </a:t>
            </a:r>
            <a:r>
              <a:rPr lang="ru-RU" sz="2400" dirty="0" err="1"/>
              <a:t>теңдеуде</a:t>
            </a:r>
            <a:r>
              <a:rPr lang="ru-RU" sz="2400" dirty="0"/>
              <a:t> </a:t>
            </a:r>
          </a:p>
          <a:p>
            <a:pPr indent="542925" algn="just"/>
            <a:r>
              <a:rPr lang="ru-RU" sz="2400" b="1" dirty="0">
                <a:solidFill>
                  <a:srgbClr val="FF0000"/>
                </a:solidFill>
              </a:rPr>
              <a:t> 0 &lt; </a:t>
            </a:r>
            <a:r>
              <a:rPr lang="en-US" sz="2400" b="1" dirty="0">
                <a:solidFill>
                  <a:srgbClr val="FF0000"/>
                </a:solidFill>
              </a:rPr>
              <a:t>RT ln ([</a:t>
            </a:r>
            <a:r>
              <a:rPr lang="ru-RU" sz="2400" b="1" dirty="0">
                <a:solidFill>
                  <a:srgbClr val="FF0000"/>
                </a:solidFill>
              </a:rPr>
              <a:t>реакция </a:t>
            </a:r>
            <a:r>
              <a:rPr lang="ru-RU" sz="2400" b="1" dirty="0" err="1">
                <a:solidFill>
                  <a:srgbClr val="FF0000"/>
                </a:solidFill>
              </a:rPr>
              <a:t>өнімдері</a:t>
            </a:r>
            <a:r>
              <a:rPr lang="ru-RU" sz="2400" b="1" dirty="0">
                <a:solidFill>
                  <a:srgbClr val="FF0000"/>
                </a:solidFill>
              </a:rPr>
              <a:t>]/[</a:t>
            </a:r>
            <a:r>
              <a:rPr lang="ru-RU" sz="2400" b="1" dirty="0" err="1">
                <a:solidFill>
                  <a:srgbClr val="FF0000"/>
                </a:solidFill>
              </a:rPr>
              <a:t>бастапқы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заттар</a:t>
            </a:r>
            <a:r>
              <a:rPr lang="ru-RU" sz="2400" b="1" dirty="0">
                <a:solidFill>
                  <a:srgbClr val="FF0000"/>
                </a:solidFill>
              </a:rPr>
              <a:t>]) &gt; ∆</a:t>
            </a:r>
            <a:r>
              <a:rPr lang="en-US" sz="2400" b="1" dirty="0">
                <a:solidFill>
                  <a:srgbClr val="FF0000"/>
                </a:solidFill>
              </a:rPr>
              <a:t>G’</a:t>
            </a:r>
            <a:r>
              <a:rPr lang="en-US" sz="2400" dirty="0"/>
              <a:t> </a:t>
            </a:r>
            <a:r>
              <a:rPr lang="ru-RU" sz="2400" dirty="0" err="1"/>
              <a:t>болғанда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</a:t>
            </a:r>
          </a:p>
          <a:p>
            <a:pPr indent="542925" algn="just"/>
            <a:r>
              <a:rPr lang="ru-RU" sz="2400" b="1" dirty="0" err="1"/>
              <a:t>Мысалы</a:t>
            </a:r>
            <a:r>
              <a:rPr lang="ru-RU" sz="2400" b="1" dirty="0"/>
              <a:t>, реакция </a:t>
            </a:r>
            <a:r>
              <a:rPr lang="ru-RU" sz="2400" b="1" dirty="0" err="1"/>
              <a:t>өнімдерін</a:t>
            </a:r>
            <a:r>
              <a:rPr lang="ru-RU" sz="2400" b="1" dirty="0"/>
              <a:t> </a:t>
            </a:r>
            <a:r>
              <a:rPr lang="ru-RU" sz="2400" b="1" dirty="0" err="1"/>
              <a:t>дереу</a:t>
            </a:r>
            <a:r>
              <a:rPr lang="ru-RU" sz="2400" b="1" dirty="0"/>
              <a:t> </a:t>
            </a:r>
            <a:r>
              <a:rPr lang="ru-RU" sz="2400" b="1" dirty="0" err="1"/>
              <a:t>алып</a:t>
            </a:r>
            <a:r>
              <a:rPr lang="ru-RU" sz="2400" b="1" dirty="0"/>
              <a:t> </a:t>
            </a:r>
            <a:r>
              <a:rPr lang="ru-RU" sz="2400" b="1" dirty="0" err="1"/>
              <a:t>тастағанда</a:t>
            </a:r>
            <a:r>
              <a:rPr lang="ru-RU" sz="2400" dirty="0"/>
              <a:t>, </a:t>
            </a:r>
          </a:p>
          <a:p>
            <a:pPr indent="542925" algn="just"/>
            <a:r>
              <a:rPr lang="ru-RU" sz="2400" b="1" dirty="0" smtClean="0">
                <a:solidFill>
                  <a:srgbClr val="FF0000"/>
                </a:solidFill>
              </a:rPr>
              <a:t> [реакция </a:t>
            </a:r>
            <a:r>
              <a:rPr lang="ru-RU" sz="2400" b="1" dirty="0" err="1" smtClean="0">
                <a:solidFill>
                  <a:srgbClr val="FF0000"/>
                </a:solidFill>
              </a:rPr>
              <a:t>өнімдері</a:t>
            </a:r>
            <a:r>
              <a:rPr lang="ru-RU" sz="2400" b="1" dirty="0" smtClean="0">
                <a:solidFill>
                  <a:srgbClr val="FF0000"/>
                </a:solidFill>
              </a:rPr>
              <a:t>]/[</a:t>
            </a:r>
            <a:r>
              <a:rPr lang="ru-RU" sz="2400" b="1" dirty="0" err="1" smtClean="0">
                <a:solidFill>
                  <a:srgbClr val="FF0000"/>
                </a:solidFill>
              </a:rPr>
              <a:t>бастапқы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заттар</a:t>
            </a:r>
            <a:r>
              <a:rPr lang="ru-RU" sz="2400" b="1" dirty="0" smtClean="0">
                <a:solidFill>
                  <a:srgbClr val="FF0000"/>
                </a:solidFill>
              </a:rPr>
              <a:t>] &lt;&lt; 1 </a:t>
            </a:r>
            <a:r>
              <a:rPr lang="en-US" sz="2400" b="1" dirty="0" smtClean="0">
                <a:solidFill>
                  <a:srgbClr val="FF0000"/>
                </a:solidFill>
              </a:rPr>
              <a:t>            </a:t>
            </a:r>
            <a:r>
              <a:rPr lang="ru-RU" sz="2400" dirty="0" err="1" smtClean="0"/>
              <a:t>қатынасы</a:t>
            </a:r>
            <a:r>
              <a:rPr lang="ru-RU" sz="2400" dirty="0" smtClean="0"/>
              <a:t> </a:t>
            </a:r>
            <a:r>
              <a:rPr lang="ru-RU" sz="2400" dirty="0" err="1"/>
              <a:t>болады</a:t>
            </a:r>
            <a:r>
              <a:rPr lang="ru-RU" sz="2400" dirty="0" smtClean="0"/>
              <a:t>,</a:t>
            </a:r>
            <a:r>
              <a:rPr lang="en-US" sz="2400" dirty="0" smtClean="0"/>
              <a:t> </a:t>
            </a:r>
            <a:r>
              <a:rPr lang="ru-RU" sz="2400" dirty="0" err="1" smtClean="0"/>
              <a:t>сондықтан</a:t>
            </a:r>
            <a:r>
              <a:rPr lang="ru-RU" sz="2400" dirty="0" smtClean="0"/>
              <a:t> </a:t>
            </a:r>
            <a:r>
              <a:rPr lang="en-US" sz="2400" b="1" dirty="0">
                <a:solidFill>
                  <a:srgbClr val="FF0000"/>
                </a:solidFill>
              </a:rPr>
              <a:t>RT ln [</a:t>
            </a:r>
            <a:r>
              <a:rPr lang="ru-RU" sz="2400" b="1" dirty="0">
                <a:solidFill>
                  <a:srgbClr val="FF0000"/>
                </a:solidFill>
              </a:rPr>
              <a:t>реакция </a:t>
            </a:r>
            <a:r>
              <a:rPr lang="ru-RU" sz="2400" b="1" dirty="0" err="1">
                <a:solidFill>
                  <a:srgbClr val="FF0000"/>
                </a:solidFill>
              </a:rPr>
              <a:t>өнімдері</a:t>
            </a:r>
            <a:r>
              <a:rPr lang="ru-RU" sz="2400" b="1" dirty="0">
                <a:solidFill>
                  <a:srgbClr val="FF0000"/>
                </a:solidFill>
              </a:rPr>
              <a:t>]/[ </a:t>
            </a:r>
            <a:r>
              <a:rPr lang="ru-RU" sz="2400" b="1" dirty="0" err="1" smtClean="0">
                <a:solidFill>
                  <a:srgbClr val="FF0000"/>
                </a:solidFill>
              </a:rPr>
              <a:t>бастапқы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заттар</a:t>
            </a:r>
            <a:r>
              <a:rPr lang="ru-RU" sz="2400" b="1" dirty="0">
                <a:solidFill>
                  <a:srgbClr val="FF0000"/>
                </a:solidFill>
              </a:rPr>
              <a:t>] &lt; 0 (</a:t>
            </a:r>
            <a:r>
              <a:rPr lang="ru-RU" sz="2400" b="1" dirty="0" err="1">
                <a:solidFill>
                  <a:srgbClr val="FF0000"/>
                </a:solidFill>
              </a:rPr>
              <a:t>үлкен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теріс</a:t>
            </a:r>
            <a:r>
              <a:rPr lang="ru-RU" sz="2400" b="1" dirty="0">
                <a:solidFill>
                  <a:srgbClr val="FF0000"/>
                </a:solidFill>
              </a:rPr>
              <a:t> сан</a:t>
            </a:r>
            <a:r>
              <a:rPr lang="ru-RU" sz="2400" b="1" dirty="0" smtClean="0">
                <a:solidFill>
                  <a:srgbClr val="FF0000"/>
                </a:solidFill>
              </a:rPr>
              <a:t>).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341" y="827706"/>
            <a:ext cx="5918886" cy="209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56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4270" y="317320"/>
            <a:ext cx="1131878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en-US" sz="2400" b="1" dirty="0">
                <a:solidFill>
                  <a:srgbClr val="FF0000"/>
                </a:solidFill>
              </a:rPr>
              <a:t>∆G </a:t>
            </a:r>
            <a:r>
              <a:rPr lang="ru-RU" sz="2400" b="1" dirty="0" err="1">
                <a:solidFill>
                  <a:srgbClr val="FF0000"/>
                </a:solidFill>
              </a:rPr>
              <a:t>және</a:t>
            </a:r>
            <a:r>
              <a:rPr lang="ru-RU" sz="2400" b="1" dirty="0">
                <a:solidFill>
                  <a:srgbClr val="FF0000"/>
                </a:solidFill>
              </a:rPr>
              <a:t> ∆</a:t>
            </a:r>
            <a:r>
              <a:rPr lang="en-US" sz="2400" b="1" dirty="0">
                <a:solidFill>
                  <a:srgbClr val="FF0000"/>
                </a:solidFill>
              </a:rPr>
              <a:t>G’° </a:t>
            </a:r>
            <a:r>
              <a:rPr lang="ru-RU" sz="2400" b="1" dirty="0" err="1">
                <a:solidFill>
                  <a:srgbClr val="FF0000"/>
                </a:solidFill>
              </a:rPr>
              <a:t>шамалар</a:t>
            </a:r>
            <a:r>
              <a:rPr lang="ru-RU" sz="2400" b="1" dirty="0">
                <a:solidFill>
                  <a:srgbClr val="FF0000"/>
                </a:solidFill>
              </a:rPr>
              <a:t> бос </a:t>
            </a:r>
            <a:r>
              <a:rPr lang="ru-RU" sz="2400" b="1" dirty="0" err="1">
                <a:solidFill>
                  <a:srgbClr val="FF0000"/>
                </a:solidFill>
              </a:rPr>
              <a:t>энергияның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максималды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мөлшерін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көрсетеді</a:t>
            </a:r>
            <a:r>
              <a:rPr lang="ru-RU" sz="2400" dirty="0"/>
              <a:t>, </a:t>
            </a:r>
            <a:r>
              <a:rPr lang="ru-RU" sz="2400" dirty="0" err="1"/>
              <a:t>бұл</a:t>
            </a:r>
            <a:r>
              <a:rPr lang="ru-RU" sz="2400" dirty="0"/>
              <a:t> реакция </a:t>
            </a:r>
            <a:r>
              <a:rPr lang="ru-RU" sz="2400" b="1" dirty="0" err="1"/>
              <a:t>теориялық</a:t>
            </a:r>
            <a:r>
              <a:rPr lang="ru-RU" sz="2400" b="1" dirty="0"/>
              <a:t> </a:t>
            </a:r>
            <a:r>
              <a:rPr lang="ru-RU" sz="2400" b="1" dirty="0" err="1"/>
              <a:t>тұрғыдан</a:t>
            </a:r>
            <a:r>
              <a:rPr lang="ru-RU" sz="2400" b="1" dirty="0"/>
              <a:t> </a:t>
            </a:r>
            <a:r>
              <a:rPr lang="ru-RU" sz="2400" b="1" dirty="0" err="1"/>
              <a:t>беруге</a:t>
            </a:r>
            <a:r>
              <a:rPr lang="ru-RU" sz="2400" b="1" dirty="0"/>
              <a:t> </a:t>
            </a:r>
            <a:r>
              <a:rPr lang="ru-RU" sz="2400" b="1" dirty="0" err="1"/>
              <a:t>болады</a:t>
            </a:r>
            <a:r>
              <a:rPr lang="ru-RU" sz="2400" dirty="0"/>
              <a:t>, </a:t>
            </a:r>
            <a:r>
              <a:rPr lang="ru-RU" sz="2400" dirty="0" err="1"/>
              <a:t>яғни</a:t>
            </a:r>
            <a:r>
              <a:rPr lang="ru-RU" sz="2400" dirty="0"/>
              <a:t> энергия </a:t>
            </a:r>
            <a:r>
              <a:rPr lang="ru-RU" sz="2400" dirty="0" err="1"/>
              <a:t>мөлшері</a:t>
            </a:r>
            <a:r>
              <a:rPr lang="ru-RU" sz="2400" dirty="0"/>
              <a:t> </a:t>
            </a:r>
            <a:r>
              <a:rPr lang="ru-RU" sz="2400" dirty="0" err="1"/>
              <a:t>жүзеге</a:t>
            </a:r>
            <a:r>
              <a:rPr lang="ru-RU" sz="2400" dirty="0"/>
              <a:t> </a:t>
            </a:r>
            <a:r>
              <a:rPr lang="ru-RU" sz="2400" dirty="0" err="1"/>
              <a:t>асырылуы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, </a:t>
            </a:r>
            <a:r>
              <a:rPr lang="ru-RU" sz="2400" dirty="0" err="1"/>
              <a:t>егер</a:t>
            </a:r>
            <a:r>
              <a:rPr lang="ru-RU" sz="2400" dirty="0"/>
              <a:t> </a:t>
            </a:r>
            <a:r>
              <a:rPr lang="ru-RU" sz="2400" b="1" dirty="0"/>
              <a:t>оны </a:t>
            </a:r>
            <a:r>
              <a:rPr lang="ru-RU" sz="2400" b="1" dirty="0" err="1"/>
              <a:t>пайдаланудың</a:t>
            </a:r>
            <a:r>
              <a:rPr lang="ru-RU" sz="2400" b="1" dirty="0"/>
              <a:t> </a:t>
            </a:r>
            <a:r>
              <a:rPr lang="ru-RU" sz="2400" b="1" dirty="0" err="1"/>
              <a:t>жоғары</a:t>
            </a:r>
            <a:r>
              <a:rPr lang="ru-RU" sz="2400" b="1" dirty="0"/>
              <a:t> </a:t>
            </a:r>
            <a:r>
              <a:rPr lang="ru-RU" sz="2400" b="1" dirty="0" err="1"/>
              <a:t>тиімді</a:t>
            </a:r>
            <a:r>
              <a:rPr lang="ru-RU" sz="2400" b="1" dirty="0"/>
              <a:t> </a:t>
            </a:r>
            <a:r>
              <a:rPr lang="ru-RU" sz="2400" b="1" dirty="0" err="1"/>
              <a:t>механизмі</a:t>
            </a:r>
            <a:r>
              <a:rPr lang="ru-RU" sz="2400" b="1" dirty="0"/>
              <a:t> </a:t>
            </a:r>
            <a:r>
              <a:rPr lang="ru-RU" sz="2400" b="1" dirty="0" err="1"/>
              <a:t>болған</a:t>
            </a:r>
            <a:r>
              <a:rPr lang="ru-RU" sz="2400" b="1" dirty="0"/>
              <a:t> </a:t>
            </a:r>
            <a:r>
              <a:rPr lang="ru-RU" sz="2400" b="1" dirty="0" err="1"/>
              <a:t>жағдайда</a:t>
            </a:r>
            <a:r>
              <a:rPr lang="ru-RU" sz="2400" b="1" dirty="0"/>
              <a:t> </a:t>
            </a:r>
            <a:r>
              <a:rPr lang="ru-RU" sz="2400" b="1" dirty="0" err="1"/>
              <a:t>ғана</a:t>
            </a:r>
            <a:r>
              <a:rPr lang="ru-RU" sz="2400" b="1" dirty="0"/>
              <a:t>. </a:t>
            </a:r>
          </a:p>
          <a:p>
            <a:pPr indent="542925" algn="just"/>
            <a:r>
              <a:rPr lang="ru-RU" sz="2400" b="1" dirty="0" err="1">
                <a:solidFill>
                  <a:srgbClr val="FF0000"/>
                </a:solidFill>
              </a:rPr>
              <a:t>Мұндай</a:t>
            </a:r>
            <a:r>
              <a:rPr lang="ru-RU" sz="2400" b="1" dirty="0">
                <a:solidFill>
                  <a:srgbClr val="FF0000"/>
                </a:solidFill>
              </a:rPr>
              <a:t> механизм </a:t>
            </a:r>
            <a:r>
              <a:rPr lang="ru-RU" sz="2400" b="1" dirty="0" err="1">
                <a:solidFill>
                  <a:srgbClr val="FF0000"/>
                </a:solidFill>
              </a:rPr>
              <a:t>болмағандықтан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(</a:t>
            </a:r>
            <a:r>
              <a:rPr lang="ru-RU" sz="2400" dirty="0" err="1"/>
              <a:t>кез</a:t>
            </a:r>
            <a:r>
              <a:rPr lang="ru-RU" sz="2400" dirty="0"/>
              <a:t> </a:t>
            </a:r>
            <a:r>
              <a:rPr lang="ru-RU" sz="2400" dirty="0" err="1"/>
              <a:t>келген</a:t>
            </a:r>
            <a:r>
              <a:rPr lang="ru-RU" sz="2400" dirty="0"/>
              <a:t> процесс </a:t>
            </a:r>
            <a:r>
              <a:rPr lang="ru-RU" sz="2400" dirty="0" err="1"/>
              <a:t>кезінде</a:t>
            </a:r>
            <a:r>
              <a:rPr lang="ru-RU" sz="2400" dirty="0"/>
              <a:t> </a:t>
            </a:r>
            <a:r>
              <a:rPr lang="ru-RU" sz="2400" b="1" dirty="0"/>
              <a:t>бос </a:t>
            </a:r>
            <a:r>
              <a:rPr lang="ru-RU" sz="2400" b="1" dirty="0" err="1"/>
              <a:t>энергияның</a:t>
            </a:r>
            <a:r>
              <a:rPr lang="ru-RU" sz="2400" b="1" dirty="0"/>
              <a:t> </a:t>
            </a:r>
            <a:r>
              <a:rPr lang="ru-RU" sz="2400" b="1" dirty="0" err="1"/>
              <a:t>бір</a:t>
            </a:r>
            <a:r>
              <a:rPr lang="ru-RU" sz="2400" b="1" dirty="0"/>
              <a:t> </a:t>
            </a:r>
            <a:r>
              <a:rPr lang="ru-RU" sz="2400" b="1" dirty="0" err="1"/>
              <a:t>бөлігі</a:t>
            </a:r>
            <a:r>
              <a:rPr lang="ru-RU" sz="2400" b="1" dirty="0"/>
              <a:t> </a:t>
            </a:r>
            <a:r>
              <a:rPr lang="ru-RU" sz="2400" b="1" dirty="0" err="1"/>
              <a:t>әрқашан</a:t>
            </a:r>
            <a:r>
              <a:rPr lang="ru-RU" sz="2400" b="1" dirty="0"/>
              <a:t> энтропия </a:t>
            </a:r>
            <a:r>
              <a:rPr lang="ru-RU" sz="2400" b="1" dirty="0" err="1"/>
              <a:t>түрінде</a:t>
            </a:r>
            <a:r>
              <a:rPr lang="ru-RU" sz="2400" b="1" dirty="0"/>
              <a:t> </a:t>
            </a:r>
            <a:r>
              <a:rPr lang="ru-RU" sz="2400" b="1" dirty="0" err="1"/>
              <a:t>жоғалады</a:t>
            </a:r>
            <a:r>
              <a:rPr lang="ru-RU" sz="2400" dirty="0"/>
              <a:t>), </a:t>
            </a:r>
            <a:r>
              <a:rPr lang="ru-RU" sz="2400" dirty="0" err="1"/>
              <a:t>тұрақты</a:t>
            </a:r>
            <a:r>
              <a:rPr lang="ru-RU" sz="2400" dirty="0"/>
              <a:t> температура мен </a:t>
            </a:r>
            <a:r>
              <a:rPr lang="ru-RU" sz="2400" dirty="0" err="1"/>
              <a:t>тұрақты</a:t>
            </a:r>
            <a:r>
              <a:rPr lang="ru-RU" sz="2400" dirty="0"/>
              <a:t> </a:t>
            </a:r>
            <a:r>
              <a:rPr lang="ru-RU" sz="2400" dirty="0" err="1"/>
              <a:t>қысымда</a:t>
            </a:r>
            <a:r>
              <a:rPr lang="ru-RU" sz="2400" dirty="0"/>
              <a:t> </a:t>
            </a:r>
            <a:r>
              <a:rPr lang="ru-RU" sz="2400" dirty="0" err="1"/>
              <a:t>берілген</a:t>
            </a:r>
            <a:r>
              <a:rPr lang="ru-RU" sz="2400" dirty="0"/>
              <a:t> </a:t>
            </a:r>
            <a:r>
              <a:rPr lang="ru-RU" sz="2400" dirty="0" err="1"/>
              <a:t>реакцияның</a:t>
            </a:r>
            <a:r>
              <a:rPr lang="ru-RU" sz="2400" dirty="0"/>
              <a:t> </a:t>
            </a:r>
            <a:r>
              <a:rPr lang="ru-RU" sz="2400" dirty="0" err="1"/>
              <a:t>атқаратын</a:t>
            </a:r>
            <a:r>
              <a:rPr lang="ru-RU" sz="2400" dirty="0"/>
              <a:t> </a:t>
            </a:r>
            <a:r>
              <a:rPr lang="ru-RU" sz="2400" dirty="0" err="1"/>
              <a:t>жұмысының</a:t>
            </a:r>
            <a:r>
              <a:rPr lang="ru-RU" sz="2400" dirty="0"/>
              <a:t> </a:t>
            </a:r>
            <a:r>
              <a:rPr lang="ru-RU" sz="2400" dirty="0" err="1"/>
              <a:t>мөлшері</a:t>
            </a:r>
            <a:r>
              <a:rPr lang="ru-RU" sz="2400" dirty="0"/>
              <a:t> </a:t>
            </a:r>
            <a:r>
              <a:rPr lang="ru-RU" sz="2400" dirty="0" err="1"/>
              <a:t>әрқашан</a:t>
            </a:r>
            <a:r>
              <a:rPr lang="ru-RU" sz="2400" dirty="0"/>
              <a:t> </a:t>
            </a:r>
            <a:r>
              <a:rPr lang="ru-RU" sz="2400" dirty="0" err="1"/>
              <a:t>теориялық</a:t>
            </a:r>
            <a:r>
              <a:rPr lang="ru-RU" sz="2400" dirty="0"/>
              <a:t> </a:t>
            </a:r>
            <a:r>
              <a:rPr lang="ru-RU" sz="2400" dirty="0" err="1"/>
              <a:t>күткеннен</a:t>
            </a:r>
            <a:r>
              <a:rPr lang="ru-RU" sz="2400" dirty="0"/>
              <a:t> </a:t>
            </a:r>
            <a:r>
              <a:rPr lang="ru-RU" sz="2400" dirty="0" err="1"/>
              <a:t>төмен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indent="542925" algn="just"/>
            <a:r>
              <a:rPr lang="ru-RU" sz="2400" dirty="0" err="1"/>
              <a:t>Тағы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 </a:t>
            </a:r>
            <a:r>
              <a:rPr lang="ru-RU" sz="2400" dirty="0" err="1"/>
              <a:t>жайт</a:t>
            </a:r>
            <a:r>
              <a:rPr lang="ru-RU" sz="2400" dirty="0"/>
              <a:t>, </a:t>
            </a:r>
            <a:r>
              <a:rPr lang="ru-RU" sz="2400" dirty="0" err="1"/>
              <a:t>кейбір</a:t>
            </a:r>
            <a:r>
              <a:rPr lang="ru-RU" sz="2400" dirty="0"/>
              <a:t> </a:t>
            </a:r>
            <a:r>
              <a:rPr lang="ru-RU" sz="2400" b="1" dirty="0" err="1"/>
              <a:t>термодинамикалық</a:t>
            </a:r>
            <a:r>
              <a:rPr lang="ru-RU" sz="2400" b="1" dirty="0"/>
              <a:t> </a:t>
            </a:r>
            <a:r>
              <a:rPr lang="ru-RU" sz="2400" b="1" dirty="0" err="1"/>
              <a:t>қолайлы</a:t>
            </a:r>
            <a:r>
              <a:rPr lang="ru-RU" sz="2400" b="1" dirty="0"/>
              <a:t> </a:t>
            </a:r>
            <a:r>
              <a:rPr lang="ru-RU" sz="2400" b="1" dirty="0" err="1"/>
              <a:t>реакциялар</a:t>
            </a:r>
            <a:r>
              <a:rPr lang="ru-RU" sz="2400" b="1" dirty="0"/>
              <a:t> </a:t>
            </a:r>
            <a:r>
              <a:rPr lang="ru-RU" sz="2400" dirty="0"/>
              <a:t>(</a:t>
            </a:r>
            <a:r>
              <a:rPr lang="ru-RU" sz="2400" dirty="0" err="1"/>
              <a:t>атап</a:t>
            </a:r>
            <a:r>
              <a:rPr lang="ru-RU" sz="2400" dirty="0"/>
              <a:t> </a:t>
            </a:r>
            <a:r>
              <a:rPr lang="ru-RU" sz="2400" dirty="0" err="1"/>
              <a:t>айтқанда</a:t>
            </a:r>
            <a:r>
              <a:rPr lang="ru-RU" sz="2400" dirty="0"/>
              <a:t>, </a:t>
            </a:r>
            <a:r>
              <a:rPr lang="ru-RU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G'° &lt;&lt; 0 </a:t>
            </a:r>
            <a:r>
              <a:rPr lang="ru-RU" sz="2400" b="1" dirty="0" err="1">
                <a:solidFill>
                  <a:srgbClr val="FF0000"/>
                </a:solidFill>
              </a:rPr>
              <a:t>болатын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реакциялар</a:t>
            </a:r>
            <a:r>
              <a:rPr lang="ru-RU" sz="2400" dirty="0"/>
              <a:t>) </a:t>
            </a:r>
            <a:r>
              <a:rPr lang="ru-RU" sz="2400" b="1" dirty="0" err="1"/>
              <a:t>жеткілікті</a:t>
            </a:r>
            <a:r>
              <a:rPr lang="ru-RU" sz="2400" b="1" dirty="0"/>
              <a:t> </a:t>
            </a:r>
            <a:r>
              <a:rPr lang="ru-RU" sz="2400" b="1" dirty="0" err="1"/>
              <a:t>жылдамдықпен</a:t>
            </a:r>
            <a:r>
              <a:rPr lang="ru-RU" sz="2400" b="1" dirty="0"/>
              <a:t> </a:t>
            </a:r>
            <a:r>
              <a:rPr lang="ru-RU" sz="2400" b="1" dirty="0" err="1"/>
              <a:t>жүрмейді</a:t>
            </a:r>
            <a:r>
              <a:rPr lang="ru-RU" sz="2400" dirty="0"/>
              <a:t>.</a:t>
            </a:r>
          </a:p>
          <a:p>
            <a:pPr indent="542925" algn="just"/>
            <a:endParaRPr lang="ru-RU" sz="2400" dirty="0"/>
          </a:p>
          <a:p>
            <a:pPr indent="542925" algn="just"/>
            <a:r>
              <a:rPr lang="ru-RU" sz="2400" dirty="0" err="1"/>
              <a:t>Мысалы</a:t>
            </a:r>
            <a:r>
              <a:rPr lang="ru-RU" sz="2400" dirty="0"/>
              <a:t>, </a:t>
            </a:r>
            <a:r>
              <a:rPr lang="ru-RU" sz="2400" b="1" dirty="0" err="1"/>
              <a:t>отынның</a:t>
            </a:r>
            <a:r>
              <a:rPr lang="ru-RU" sz="2400" b="1" dirty="0"/>
              <a:t> CO</a:t>
            </a:r>
            <a:r>
              <a:rPr lang="ru-RU" sz="2400" b="1" baseline="-25000" dirty="0"/>
              <a:t>2</a:t>
            </a:r>
            <a:r>
              <a:rPr lang="ru-RU" sz="2400" b="1" dirty="0"/>
              <a:t> </a:t>
            </a:r>
            <a:r>
              <a:rPr lang="ru-RU" sz="2400" b="1" dirty="0" err="1"/>
              <a:t>және</a:t>
            </a:r>
            <a:r>
              <a:rPr lang="ru-RU" sz="2400" b="1" dirty="0"/>
              <a:t> H</a:t>
            </a:r>
            <a:r>
              <a:rPr lang="ru-RU" sz="2400" b="1" baseline="-25000" dirty="0"/>
              <a:t>2</a:t>
            </a:r>
            <a:r>
              <a:rPr lang="ru-RU" sz="2400" b="1" dirty="0"/>
              <a:t>O-ға </a:t>
            </a:r>
            <a:r>
              <a:rPr lang="ru-RU" sz="2400" b="1" dirty="0" err="1" smtClean="0"/>
              <a:t>жануы</a:t>
            </a:r>
            <a:r>
              <a:rPr lang="ru-RU" sz="2400" b="1" dirty="0" smtClean="0"/>
              <a:t> </a:t>
            </a:r>
            <a:r>
              <a:rPr lang="ru-RU" sz="2400" b="1" dirty="0"/>
              <a:t>(</a:t>
            </a:r>
            <a:r>
              <a:rPr lang="ru-RU" sz="2400" b="1" dirty="0" err="1"/>
              <a:t>тотығу</a:t>
            </a:r>
            <a:r>
              <a:rPr lang="ru-RU" sz="2400" b="1" dirty="0"/>
              <a:t> </a:t>
            </a:r>
            <a:r>
              <a:rPr lang="ru-RU" sz="2400" b="1" dirty="0" err="1"/>
              <a:t>реакциясы</a:t>
            </a:r>
            <a:r>
              <a:rPr lang="ru-RU" sz="2400" dirty="0"/>
              <a:t>) </a:t>
            </a:r>
            <a:r>
              <a:rPr lang="ru-RU" sz="2400" b="1" dirty="0" err="1">
                <a:solidFill>
                  <a:srgbClr val="FF0000"/>
                </a:solidFill>
              </a:rPr>
              <a:t>термодинамикалық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тұрғыдан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өте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пайдалы</a:t>
            </a:r>
            <a:r>
              <a:rPr lang="ru-RU" sz="2400" dirty="0"/>
              <a:t>. </a:t>
            </a:r>
            <a:endParaRPr lang="en-US" sz="2400" dirty="0" smtClean="0"/>
          </a:p>
          <a:p>
            <a:pPr indent="542925" algn="just"/>
            <a:r>
              <a:rPr lang="ru-RU" sz="2400" dirty="0" err="1" smtClean="0"/>
              <a:t>Дегенмен</a:t>
            </a:r>
            <a:r>
              <a:rPr lang="ru-RU" sz="2400" dirty="0"/>
              <a:t>, </a:t>
            </a:r>
            <a:r>
              <a:rPr lang="ru-RU" sz="2400" b="1" dirty="0" err="1"/>
              <a:t>отын</a:t>
            </a:r>
            <a:r>
              <a:rPr lang="ru-RU" sz="2400" b="1" dirty="0"/>
              <a:t> </a:t>
            </a:r>
            <a:r>
              <a:rPr lang="ru-RU" sz="2400" b="1" dirty="0" err="1"/>
              <a:t>жылдар</a:t>
            </a:r>
            <a:r>
              <a:rPr lang="ru-RU" sz="2400" b="1" dirty="0"/>
              <a:t> </a:t>
            </a:r>
            <a:r>
              <a:rPr lang="ru-RU" sz="2400" b="1" dirty="0" err="1"/>
              <a:t>бойы</a:t>
            </a:r>
            <a:r>
              <a:rPr lang="ru-RU" sz="2400" b="1" dirty="0"/>
              <a:t> </a:t>
            </a:r>
            <a:r>
              <a:rPr lang="ru-RU" sz="2400" b="1" dirty="0" err="1"/>
              <a:t>сақталады</a:t>
            </a:r>
            <a:r>
              <a:rPr lang="ru-RU" sz="2400" b="1" dirty="0"/>
              <a:t> </a:t>
            </a:r>
            <a:r>
              <a:rPr lang="ru-RU" sz="2400" dirty="0"/>
              <a:t>- </a:t>
            </a:r>
            <a:r>
              <a:rPr lang="ru-RU" sz="2400" b="1" dirty="0" err="1"/>
              <a:t>жану</a:t>
            </a:r>
            <a:r>
              <a:rPr lang="ru-RU" sz="2400" b="1" dirty="0"/>
              <a:t> </a:t>
            </a:r>
            <a:r>
              <a:rPr lang="ru-RU" sz="2400" b="1" dirty="0" err="1"/>
              <a:t>өздігінен</a:t>
            </a:r>
            <a:r>
              <a:rPr lang="ru-RU" sz="2400" b="1" dirty="0"/>
              <a:t> </a:t>
            </a:r>
            <a:r>
              <a:rPr lang="ru-RU" sz="2400" b="1" dirty="0" err="1"/>
              <a:t>басталмайды</a:t>
            </a:r>
            <a:r>
              <a:rPr lang="ru-RU" sz="2400" dirty="0"/>
              <a:t>, </a:t>
            </a:r>
            <a:r>
              <a:rPr lang="ru-RU" sz="2400" dirty="0" err="1"/>
              <a:t>өйткені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жану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реакциясының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активациялау</a:t>
            </a:r>
            <a:r>
              <a:rPr lang="ru-RU" sz="2400" b="1" dirty="0">
                <a:solidFill>
                  <a:srgbClr val="FF0000"/>
                </a:solidFill>
              </a:rPr>
              <a:t> (</a:t>
            </a:r>
            <a:r>
              <a:rPr lang="ru-RU" sz="2400" b="1" dirty="0" err="1">
                <a:solidFill>
                  <a:srgbClr val="FF0000"/>
                </a:solidFill>
              </a:rPr>
              <a:t>белсендіру</a:t>
            </a:r>
            <a:r>
              <a:rPr lang="ru-RU" sz="2400" b="1" dirty="0">
                <a:solidFill>
                  <a:srgbClr val="FF0000"/>
                </a:solidFill>
              </a:rPr>
              <a:t>) </a:t>
            </a:r>
            <a:r>
              <a:rPr lang="ru-RU" sz="2400" b="1" dirty="0" err="1">
                <a:solidFill>
                  <a:srgbClr val="FF0000"/>
                </a:solidFill>
              </a:rPr>
              <a:t>энергиясы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/>
              <a:t>бөлме</a:t>
            </a:r>
            <a:r>
              <a:rPr lang="ru-RU" sz="2400" b="1" dirty="0"/>
              <a:t> </a:t>
            </a:r>
            <a:r>
              <a:rPr lang="ru-RU" sz="2400" b="1" dirty="0" err="1"/>
              <a:t>температурасындағы</a:t>
            </a:r>
            <a:r>
              <a:rPr lang="ru-RU" sz="2400" b="1" dirty="0"/>
              <a:t> бар </a:t>
            </a:r>
            <a:r>
              <a:rPr lang="ru-RU" sz="2400" b="1" dirty="0" err="1"/>
              <a:t>энергиядан</a:t>
            </a:r>
            <a:r>
              <a:rPr lang="ru-RU" sz="2400" b="1" dirty="0"/>
              <a:t> </a:t>
            </a:r>
            <a:r>
              <a:rPr lang="ru-RU" sz="2400" b="1" dirty="0" err="1"/>
              <a:t>жоғары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10707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982" y="285400"/>
            <a:ext cx="1138057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ru-RU" sz="2500" dirty="0" err="1"/>
              <a:t>Қажетті</a:t>
            </a:r>
            <a:r>
              <a:rPr lang="ru-RU" sz="2500" dirty="0"/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активациялау</a:t>
            </a:r>
            <a:r>
              <a:rPr lang="ru-RU" sz="2500" b="1" dirty="0">
                <a:solidFill>
                  <a:srgbClr val="FF0000"/>
                </a:solidFill>
              </a:rPr>
              <a:t> (</a:t>
            </a:r>
            <a:r>
              <a:rPr lang="ru-RU" sz="2500" b="1" dirty="0" err="1">
                <a:solidFill>
                  <a:srgbClr val="FF0000"/>
                </a:solidFill>
              </a:rPr>
              <a:t>белсендіру</a:t>
            </a:r>
            <a:r>
              <a:rPr lang="ru-RU" sz="2500" b="1" dirty="0">
                <a:solidFill>
                  <a:srgbClr val="FF0000"/>
                </a:solidFill>
              </a:rPr>
              <a:t>) </a:t>
            </a:r>
            <a:r>
              <a:rPr lang="ru-RU" sz="2500" b="1" dirty="0" err="1">
                <a:solidFill>
                  <a:srgbClr val="FF0000"/>
                </a:solidFill>
              </a:rPr>
              <a:t>энергиясы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/>
              <a:t>қамтамасыз</a:t>
            </a:r>
            <a:r>
              <a:rPr lang="ru-RU" sz="2500" b="1" dirty="0"/>
              <a:t> </a:t>
            </a:r>
            <a:r>
              <a:rPr lang="ru-RU" sz="2500" b="1" dirty="0" err="1"/>
              <a:t>етілсе</a:t>
            </a:r>
            <a:r>
              <a:rPr lang="ru-RU" sz="2500" b="1" dirty="0"/>
              <a:t> </a:t>
            </a:r>
            <a:r>
              <a:rPr lang="ru-RU" sz="2500" dirty="0"/>
              <a:t>(</a:t>
            </a:r>
            <a:r>
              <a:rPr lang="ru-RU" sz="2500" dirty="0" err="1"/>
              <a:t>мысалы</a:t>
            </a:r>
            <a:r>
              <a:rPr lang="ru-RU" sz="2500" dirty="0"/>
              <a:t>, </a:t>
            </a:r>
            <a:r>
              <a:rPr lang="ru-RU" sz="2500" b="1" dirty="0" err="1">
                <a:solidFill>
                  <a:srgbClr val="FF0000"/>
                </a:solidFill>
              </a:rPr>
              <a:t>жанып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тұрған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сіріңкеден</a:t>
            </a:r>
            <a:r>
              <a:rPr lang="ru-RU" sz="2500" dirty="0"/>
              <a:t>), </a:t>
            </a:r>
            <a:r>
              <a:rPr lang="ru-RU" sz="2500" dirty="0" err="1"/>
              <a:t>ағашты</a:t>
            </a:r>
            <a:r>
              <a:rPr lang="ru-RU" sz="2500" dirty="0"/>
              <a:t> </a:t>
            </a:r>
            <a:r>
              <a:rPr lang="ru-RU" sz="2500" dirty="0" err="1"/>
              <a:t>тұрақты</a:t>
            </a:r>
            <a:r>
              <a:rPr lang="ru-RU" sz="2500" dirty="0"/>
              <a:t> CO</a:t>
            </a:r>
            <a:r>
              <a:rPr lang="ru-RU" sz="2500" baseline="-25000" dirty="0"/>
              <a:t>2</a:t>
            </a:r>
            <a:r>
              <a:rPr lang="ru-RU" sz="2500" dirty="0"/>
              <a:t> </a:t>
            </a:r>
            <a:r>
              <a:rPr lang="ru-RU" sz="2500" dirty="0" err="1"/>
              <a:t>және</a:t>
            </a:r>
            <a:r>
              <a:rPr lang="ru-RU" sz="2500" dirty="0"/>
              <a:t> H</a:t>
            </a:r>
            <a:r>
              <a:rPr lang="ru-RU" sz="2500" baseline="-25000" dirty="0"/>
              <a:t>2</a:t>
            </a:r>
            <a:r>
              <a:rPr lang="ru-RU" sz="2500" dirty="0"/>
              <a:t>O </a:t>
            </a:r>
            <a:r>
              <a:rPr lang="ru-RU" sz="2500" dirty="0" err="1" smtClean="0"/>
              <a:t>өнімдеріне</a:t>
            </a:r>
            <a:r>
              <a:rPr lang="ru-RU" sz="2500" dirty="0" smtClean="0"/>
              <a:t> </a:t>
            </a:r>
            <a:r>
              <a:rPr lang="ru-RU" sz="2500" dirty="0" err="1"/>
              <a:t>айналып</a:t>
            </a:r>
            <a:r>
              <a:rPr lang="ru-RU" sz="2500" dirty="0"/>
              <a:t>, </a:t>
            </a:r>
            <a:r>
              <a:rPr lang="ru-RU" sz="2500" dirty="0" err="1"/>
              <a:t>жылу</a:t>
            </a:r>
            <a:r>
              <a:rPr lang="ru-RU" sz="2500" dirty="0"/>
              <a:t> мен </a:t>
            </a:r>
            <a:r>
              <a:rPr lang="ru-RU" sz="2500" dirty="0" err="1"/>
              <a:t>жарық</a:t>
            </a:r>
            <a:r>
              <a:rPr lang="ru-RU" sz="2500" dirty="0"/>
              <a:t> </a:t>
            </a:r>
            <a:r>
              <a:rPr lang="ru-RU" sz="2500" dirty="0" err="1"/>
              <a:t>түріндегі</a:t>
            </a:r>
            <a:r>
              <a:rPr lang="ru-RU" sz="2500" dirty="0"/>
              <a:t> </a:t>
            </a:r>
            <a:r>
              <a:rPr lang="ru-RU" sz="2500" dirty="0" err="1"/>
              <a:t>энергияны</a:t>
            </a:r>
            <a:r>
              <a:rPr lang="ru-RU" sz="2500" dirty="0"/>
              <a:t> </a:t>
            </a:r>
            <a:r>
              <a:rPr lang="ru-RU" sz="2500" dirty="0" err="1"/>
              <a:t>босатып</a:t>
            </a:r>
            <a:r>
              <a:rPr lang="ru-RU" sz="2500" dirty="0"/>
              <a:t>, </a:t>
            </a:r>
            <a:r>
              <a:rPr lang="ru-RU" sz="2500" b="1" dirty="0" err="1">
                <a:solidFill>
                  <a:srgbClr val="FF0000"/>
                </a:solidFill>
              </a:rPr>
              <a:t>жану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процесі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dirty="0" err="1"/>
              <a:t>басталады</a:t>
            </a:r>
            <a:r>
              <a:rPr lang="ru-RU" sz="2500" dirty="0"/>
              <a:t>.</a:t>
            </a:r>
          </a:p>
          <a:p>
            <a:pPr indent="542925" algn="just"/>
            <a:r>
              <a:rPr lang="ru-RU" sz="2500" dirty="0"/>
              <a:t>Осы </a:t>
            </a:r>
            <a:r>
              <a:rPr lang="ru-RU" sz="2500" b="1" dirty="0" err="1">
                <a:solidFill>
                  <a:srgbClr val="FF0000"/>
                </a:solidFill>
              </a:rPr>
              <a:t>экзотермиялық</a:t>
            </a:r>
            <a:r>
              <a:rPr lang="ru-RU" sz="2500" b="1" dirty="0">
                <a:solidFill>
                  <a:srgbClr val="FF0000"/>
                </a:solidFill>
              </a:rPr>
              <a:t> реакция </a:t>
            </a:r>
            <a:r>
              <a:rPr lang="ru-RU" sz="2500" b="1" dirty="0" err="1">
                <a:solidFill>
                  <a:srgbClr val="FF0000"/>
                </a:solidFill>
              </a:rPr>
              <a:t>кезінде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бөлінетін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жылу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/>
              <a:t>отынның</a:t>
            </a:r>
            <a:r>
              <a:rPr lang="ru-RU" sz="2500" b="1" dirty="0"/>
              <a:t> </a:t>
            </a:r>
            <a:r>
              <a:rPr lang="ru-RU" sz="2500" b="1" dirty="0" err="1"/>
              <a:t>келесі</a:t>
            </a:r>
            <a:r>
              <a:rPr lang="ru-RU" sz="2500" b="1" dirty="0"/>
              <a:t> </a:t>
            </a:r>
            <a:r>
              <a:rPr lang="ru-RU" sz="2500" b="1" dirty="0" err="1"/>
              <a:t>бөліктерін</a:t>
            </a:r>
            <a:r>
              <a:rPr lang="ru-RU" sz="2500" b="1" dirty="0"/>
              <a:t> </a:t>
            </a:r>
            <a:r>
              <a:rPr lang="ru-RU" sz="2500" b="1" dirty="0" err="1"/>
              <a:t>жағу</a:t>
            </a:r>
            <a:r>
              <a:rPr lang="ru-RU" sz="2500" b="1" dirty="0"/>
              <a:t> </a:t>
            </a:r>
            <a:r>
              <a:rPr lang="ru-RU" sz="2500" b="1" dirty="0" err="1"/>
              <a:t>үшін</a:t>
            </a:r>
            <a:r>
              <a:rPr lang="ru-RU" sz="2500" b="1" dirty="0"/>
              <a:t> </a:t>
            </a:r>
            <a:r>
              <a:rPr lang="ru-RU" sz="2500" b="1" dirty="0" err="1"/>
              <a:t>активациялау</a:t>
            </a:r>
            <a:r>
              <a:rPr lang="ru-RU" sz="2500" b="1" dirty="0"/>
              <a:t> (</a:t>
            </a:r>
            <a:r>
              <a:rPr lang="ru-RU" sz="2500" b="1" dirty="0" err="1"/>
              <a:t>белсендіру</a:t>
            </a:r>
            <a:r>
              <a:rPr lang="ru-RU" sz="2500" b="1" dirty="0"/>
              <a:t>) </a:t>
            </a:r>
            <a:r>
              <a:rPr lang="ru-RU" sz="2500" b="1" dirty="0" err="1"/>
              <a:t>энергиясын</a:t>
            </a:r>
            <a:r>
              <a:rPr lang="ru-RU" sz="2500" b="1" dirty="0"/>
              <a:t> </a:t>
            </a:r>
            <a:r>
              <a:rPr lang="ru-RU" sz="2500" b="1" dirty="0" err="1"/>
              <a:t>қамтамасыз</a:t>
            </a:r>
            <a:r>
              <a:rPr lang="ru-RU" sz="2500" b="1" dirty="0"/>
              <a:t> </a:t>
            </a:r>
            <a:r>
              <a:rPr lang="ru-RU" sz="2500" b="1" dirty="0" err="1"/>
              <a:t>етеді</a:t>
            </a:r>
            <a:r>
              <a:rPr lang="ru-RU" sz="2500" dirty="0"/>
              <a:t>, </a:t>
            </a:r>
            <a:r>
              <a:rPr lang="ru-RU" sz="2500" dirty="0" err="1"/>
              <a:t>осылайша</a:t>
            </a:r>
            <a:r>
              <a:rPr lang="ru-RU" sz="2500" dirty="0"/>
              <a:t> </a:t>
            </a:r>
            <a:r>
              <a:rPr lang="ru-RU" sz="2500" dirty="0" err="1"/>
              <a:t>жану</a:t>
            </a:r>
            <a:r>
              <a:rPr lang="ru-RU" sz="2500" dirty="0"/>
              <a:t> </a:t>
            </a:r>
            <a:r>
              <a:rPr lang="ru-RU" sz="2500" dirty="0" err="1"/>
              <a:t>процесі</a:t>
            </a:r>
            <a:r>
              <a:rPr lang="ru-RU" sz="2500" dirty="0"/>
              <a:t> </a:t>
            </a:r>
            <a:r>
              <a:rPr lang="ru-RU" sz="2500" dirty="0" err="1"/>
              <a:t>үздіксіз</a:t>
            </a:r>
            <a:r>
              <a:rPr lang="ru-RU" sz="2500" dirty="0"/>
              <a:t> </a:t>
            </a:r>
            <a:r>
              <a:rPr lang="ru-RU" sz="2500" dirty="0" err="1"/>
              <a:t>жалғаса</a:t>
            </a:r>
            <a:r>
              <a:rPr lang="ru-RU" sz="2500" dirty="0"/>
              <a:t> </a:t>
            </a:r>
            <a:r>
              <a:rPr lang="ru-RU" sz="2500" dirty="0" err="1"/>
              <a:t>алады</a:t>
            </a:r>
            <a:r>
              <a:rPr lang="ru-RU" sz="2500" dirty="0" smtClean="0"/>
              <a:t>.</a:t>
            </a:r>
            <a:endParaRPr lang="en-US" sz="2500" dirty="0" smtClean="0"/>
          </a:p>
          <a:p>
            <a:pPr indent="542925" algn="just"/>
            <a:r>
              <a:rPr lang="ru-RU" sz="2500" b="1" dirty="0" err="1">
                <a:solidFill>
                  <a:srgbClr val="FF0000"/>
                </a:solidFill>
              </a:rPr>
              <a:t>Тірі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жасушаларда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/>
              <a:t>реакция </a:t>
            </a:r>
            <a:r>
              <a:rPr lang="ru-RU" sz="2500" b="1" dirty="0" err="1"/>
              <a:t>жүйесін</a:t>
            </a:r>
            <a:r>
              <a:rPr lang="ru-RU" sz="2500" b="1" dirty="0"/>
              <a:t> </a:t>
            </a:r>
            <a:r>
              <a:rPr lang="ru-RU" sz="2500" b="1" dirty="0" err="1"/>
              <a:t>қосымша</a:t>
            </a:r>
            <a:r>
              <a:rPr lang="ru-RU" sz="2500" b="1" dirty="0"/>
              <a:t> </a:t>
            </a:r>
            <a:r>
              <a:rPr lang="ru-RU" sz="2500" b="1" dirty="0" err="1"/>
              <a:t>жылумен</a:t>
            </a:r>
            <a:r>
              <a:rPr lang="ru-RU" sz="2500" b="1" dirty="0"/>
              <a:t> (</a:t>
            </a:r>
            <a:r>
              <a:rPr lang="ru-RU" sz="2500" b="1" dirty="0" err="1"/>
              <a:t>энергиямен</a:t>
            </a:r>
            <a:r>
              <a:rPr lang="ru-RU" sz="2500" b="1" dirty="0"/>
              <a:t>) </a:t>
            </a:r>
            <a:r>
              <a:rPr lang="ru-RU" sz="2500" b="1" dirty="0" err="1"/>
              <a:t>мүлде</a:t>
            </a:r>
            <a:r>
              <a:rPr lang="ru-RU" sz="2500" b="1" dirty="0"/>
              <a:t> </a:t>
            </a:r>
            <a:r>
              <a:rPr lang="ru-RU" sz="2500" b="1" dirty="0" err="1"/>
              <a:t>қамтамасыз</a:t>
            </a:r>
            <a:r>
              <a:rPr lang="ru-RU" sz="2500" b="1" dirty="0"/>
              <a:t> </a:t>
            </a:r>
            <a:r>
              <a:rPr lang="ru-RU" sz="2500" b="1" dirty="0" err="1"/>
              <a:t>етпейтін</a:t>
            </a:r>
            <a:r>
              <a:rPr lang="ru-RU" sz="2500" dirty="0"/>
              <a:t>, </a:t>
            </a:r>
            <a:r>
              <a:rPr lang="ru-RU" sz="2500" dirty="0" err="1"/>
              <a:t>бірақ</a:t>
            </a:r>
            <a:r>
              <a:rPr lang="ru-RU" sz="2500" dirty="0"/>
              <a:t> </a:t>
            </a:r>
            <a:r>
              <a:rPr lang="ru-RU" sz="2500" b="1" dirty="0" err="1"/>
              <a:t>активтену</a:t>
            </a:r>
            <a:r>
              <a:rPr lang="ru-RU" sz="2500" b="1" dirty="0"/>
              <a:t> </a:t>
            </a:r>
            <a:r>
              <a:rPr lang="ru-RU" sz="2500" b="1" dirty="0" err="1"/>
              <a:t>энергиясын</a:t>
            </a:r>
            <a:r>
              <a:rPr lang="ru-RU" sz="2500" b="1" dirty="0"/>
              <a:t> </a:t>
            </a:r>
            <a:r>
              <a:rPr lang="ru-RU" sz="2500" b="1" dirty="0" err="1"/>
              <a:t>төмендететін</a:t>
            </a:r>
            <a:r>
              <a:rPr lang="ru-RU" sz="2500" b="1" dirty="0"/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тиімді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катализаторлар</a:t>
            </a:r>
            <a:r>
              <a:rPr lang="ru-RU" sz="2500" b="1" dirty="0">
                <a:solidFill>
                  <a:srgbClr val="FF0000"/>
                </a:solidFill>
              </a:rPr>
              <a:t> – </a:t>
            </a:r>
            <a:r>
              <a:rPr lang="ru-RU" sz="2500" b="1" dirty="0" err="1">
                <a:solidFill>
                  <a:srgbClr val="FF0000"/>
                </a:solidFill>
              </a:rPr>
              <a:t>ферменттер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dirty="0" err="1"/>
              <a:t>болмаса</a:t>
            </a:r>
            <a:r>
              <a:rPr lang="ru-RU" sz="2500" dirty="0"/>
              <a:t>, </a:t>
            </a:r>
            <a:r>
              <a:rPr lang="ru-RU" sz="2500" b="1" dirty="0" err="1">
                <a:solidFill>
                  <a:srgbClr val="FF0000"/>
                </a:solidFill>
              </a:rPr>
              <a:t>химиялық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реакциялар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өте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баяу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жүретін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dirty="0" err="1"/>
              <a:t>еді</a:t>
            </a:r>
            <a:r>
              <a:rPr lang="ru-RU" sz="2500" dirty="0"/>
              <a:t>.</a:t>
            </a:r>
          </a:p>
          <a:p>
            <a:pPr indent="542925" algn="just"/>
            <a:r>
              <a:rPr lang="ru-RU" sz="2500" b="1" dirty="0"/>
              <a:t>Фермент </a:t>
            </a:r>
            <a:r>
              <a:rPr lang="ru-RU" sz="2500" b="1" dirty="0" err="1"/>
              <a:t>катализдемеген</a:t>
            </a:r>
            <a:r>
              <a:rPr lang="ru-RU" sz="2500" b="1" dirty="0"/>
              <a:t> </a:t>
            </a:r>
            <a:r>
              <a:rPr lang="ru-RU" sz="2500" b="1" dirty="0" err="1"/>
              <a:t>реакцияға</a:t>
            </a:r>
            <a:r>
              <a:rPr lang="ru-RU" sz="2500" b="1" dirty="0"/>
              <a:t> </a:t>
            </a:r>
            <a:r>
              <a:rPr lang="ru-RU" sz="2500" dirty="0" err="1"/>
              <a:t>қарағанда</a:t>
            </a:r>
            <a:r>
              <a:rPr lang="ru-RU" sz="2500" dirty="0"/>
              <a:t> </a:t>
            </a:r>
            <a:r>
              <a:rPr lang="ru-RU" sz="2500" dirty="0" err="1"/>
              <a:t>активтену</a:t>
            </a:r>
            <a:r>
              <a:rPr lang="ru-RU" sz="2500" dirty="0"/>
              <a:t> </a:t>
            </a:r>
            <a:r>
              <a:rPr lang="ru-RU" sz="2500" dirty="0" err="1"/>
              <a:t>энергиясы</a:t>
            </a:r>
            <a:r>
              <a:rPr lang="ru-RU" sz="2500" dirty="0"/>
              <a:t> </a:t>
            </a:r>
            <a:r>
              <a:rPr lang="ru-RU" sz="2500" dirty="0" err="1"/>
              <a:t>төмен</a:t>
            </a:r>
            <a:r>
              <a:rPr lang="ru-RU" sz="2500" dirty="0"/>
              <a:t> </a:t>
            </a:r>
            <a:r>
              <a:rPr lang="ru-RU" sz="2500" dirty="0" err="1"/>
              <a:t>альтернативті</a:t>
            </a:r>
            <a:r>
              <a:rPr lang="ru-RU" sz="2500" dirty="0"/>
              <a:t> реакция </a:t>
            </a:r>
            <a:r>
              <a:rPr lang="ru-RU" sz="2500" dirty="0" err="1"/>
              <a:t>жолын</a:t>
            </a:r>
            <a:r>
              <a:rPr lang="ru-RU" sz="2500" dirty="0"/>
              <a:t> «</a:t>
            </a:r>
            <a:r>
              <a:rPr lang="ru-RU" sz="2500" dirty="0" err="1"/>
              <a:t>ұсынады</a:t>
            </a:r>
            <a:r>
              <a:rPr lang="ru-RU" sz="2500" dirty="0"/>
              <a:t>», </a:t>
            </a:r>
            <a:r>
              <a:rPr lang="ru-RU" sz="2500" dirty="0" err="1"/>
              <a:t>сондықтан</a:t>
            </a:r>
            <a:r>
              <a:rPr lang="ru-RU" sz="2500" dirty="0"/>
              <a:t> </a:t>
            </a:r>
            <a:r>
              <a:rPr lang="ru-RU" sz="2500" b="1" dirty="0"/>
              <a:t>субстрат </a:t>
            </a:r>
            <a:r>
              <a:rPr lang="ru-RU" sz="2500" b="1" dirty="0" err="1"/>
              <a:t>молекулаларының</a:t>
            </a:r>
            <a:r>
              <a:rPr lang="ru-RU" sz="2500" b="1" dirty="0"/>
              <a:t> </a:t>
            </a:r>
            <a:r>
              <a:rPr lang="ru-RU" sz="2500" b="1" dirty="0" err="1"/>
              <a:t>көпшілігінің</a:t>
            </a:r>
            <a:r>
              <a:rPr lang="ru-RU" sz="2500" b="1" dirty="0"/>
              <a:t> </a:t>
            </a:r>
            <a:r>
              <a:rPr lang="ru-RU" sz="2500" b="1" dirty="0" err="1"/>
              <a:t>энергиясы</a:t>
            </a:r>
            <a:r>
              <a:rPr lang="ru-RU" sz="2500" b="1" dirty="0"/>
              <a:t> </a:t>
            </a:r>
            <a:r>
              <a:rPr lang="ru-RU" sz="2500" b="1" dirty="0" err="1"/>
              <a:t>бөлме</a:t>
            </a:r>
            <a:r>
              <a:rPr lang="ru-RU" sz="2500" b="1" dirty="0"/>
              <a:t> </a:t>
            </a:r>
            <a:r>
              <a:rPr lang="ru-RU" sz="2500" b="1" dirty="0" err="1"/>
              <a:t>температурасында</a:t>
            </a:r>
            <a:r>
              <a:rPr lang="ru-RU" sz="2500" b="1" dirty="0"/>
              <a:t> </a:t>
            </a:r>
            <a:r>
              <a:rPr lang="ru-RU" sz="2500" b="1" dirty="0" err="1"/>
              <a:t>энергетикалық</a:t>
            </a:r>
            <a:r>
              <a:rPr lang="ru-RU" sz="2500" b="1" dirty="0"/>
              <a:t> </a:t>
            </a:r>
            <a:r>
              <a:rPr lang="ru-RU" sz="2500" b="1" dirty="0" err="1"/>
              <a:t>кедергіні</a:t>
            </a:r>
            <a:r>
              <a:rPr lang="ru-RU" sz="2500" b="1" dirty="0"/>
              <a:t> – </a:t>
            </a:r>
            <a:r>
              <a:rPr lang="ru-RU" sz="2500" b="1" dirty="0" err="1"/>
              <a:t>активтену</a:t>
            </a:r>
            <a:r>
              <a:rPr lang="ru-RU" sz="2500" b="1" dirty="0"/>
              <a:t> (</a:t>
            </a:r>
            <a:r>
              <a:rPr lang="ru-RU" sz="2500" b="1" dirty="0" err="1"/>
              <a:t>белсендіру</a:t>
            </a:r>
            <a:r>
              <a:rPr lang="ru-RU" sz="2500" b="1" dirty="0"/>
              <a:t>) </a:t>
            </a:r>
            <a:r>
              <a:rPr lang="ru-RU" sz="2500" b="1" dirty="0" err="1"/>
              <a:t>энергиясын</a:t>
            </a:r>
            <a:r>
              <a:rPr lang="ru-RU" sz="2500" b="1" dirty="0"/>
              <a:t> </a:t>
            </a:r>
            <a:r>
              <a:rPr lang="ru-RU" sz="2500" b="1" dirty="0" err="1"/>
              <a:t>жеңуге</a:t>
            </a:r>
            <a:r>
              <a:rPr lang="ru-RU" sz="2500" b="1" dirty="0"/>
              <a:t> </a:t>
            </a:r>
            <a:r>
              <a:rPr lang="ru-RU" sz="2500" b="1" dirty="0" err="1"/>
              <a:t>жеткілікті</a:t>
            </a:r>
            <a:r>
              <a:rPr lang="ru-RU" sz="2500" b="1" dirty="0"/>
              <a:t> </a:t>
            </a:r>
            <a:r>
              <a:rPr lang="ru-RU" sz="2500" dirty="0" err="1"/>
              <a:t>болады</a:t>
            </a:r>
            <a:r>
              <a:rPr lang="ru-RU" sz="2500" dirty="0"/>
              <a:t>.</a:t>
            </a:r>
          </a:p>
          <a:p>
            <a:pPr indent="542925" algn="just"/>
            <a:r>
              <a:rPr lang="ru-RU" sz="2500" b="1" dirty="0" err="1">
                <a:solidFill>
                  <a:srgbClr val="FF0000"/>
                </a:solidFill>
              </a:rPr>
              <a:t>Ферменттік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катализдің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арқасында</a:t>
            </a:r>
            <a:r>
              <a:rPr lang="ru-RU" sz="2500" b="1" dirty="0">
                <a:solidFill>
                  <a:srgbClr val="FF0000"/>
                </a:solidFill>
              </a:rPr>
              <a:t> реакция </a:t>
            </a:r>
            <a:r>
              <a:rPr lang="ru-RU" sz="2500" b="1" dirty="0" err="1">
                <a:solidFill>
                  <a:srgbClr val="FF0000"/>
                </a:solidFill>
              </a:rPr>
              <a:t>жылдамдығы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бірнеше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есе</a:t>
            </a:r>
            <a:r>
              <a:rPr lang="ru-RU" sz="2500" b="1" dirty="0">
                <a:solidFill>
                  <a:srgbClr val="FF0000"/>
                </a:solidFill>
              </a:rPr>
              <a:t> </a:t>
            </a:r>
            <a:r>
              <a:rPr lang="ru-RU" sz="2500" b="1" dirty="0" err="1">
                <a:solidFill>
                  <a:srgbClr val="FF0000"/>
                </a:solidFill>
              </a:rPr>
              <a:t>артады</a:t>
            </a:r>
            <a:r>
              <a:rPr lang="ru-RU" sz="2500" dirty="0" smtClean="0"/>
              <a:t>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589239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417" y="255537"/>
            <a:ext cx="113311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ru-RU" sz="3500" b="1" dirty="0" err="1">
                <a:solidFill>
                  <a:srgbClr val="FF0000"/>
                </a:solidFill>
              </a:rPr>
              <a:t>Реакцияның</a:t>
            </a:r>
            <a:r>
              <a:rPr lang="ru-RU" sz="3500" b="1" dirty="0">
                <a:solidFill>
                  <a:srgbClr val="FF0000"/>
                </a:solidFill>
              </a:rPr>
              <a:t> бос </a:t>
            </a:r>
            <a:r>
              <a:rPr lang="ru-RU" sz="3500" b="1" dirty="0" err="1">
                <a:solidFill>
                  <a:srgbClr val="FF0000"/>
                </a:solidFill>
              </a:rPr>
              <a:t>энергиясының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өзгеруі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/>
              <a:t>реакция </a:t>
            </a:r>
            <a:r>
              <a:rPr lang="ru-RU" sz="3500" b="1" dirty="0" err="1"/>
              <a:t>жүретін</a:t>
            </a:r>
            <a:r>
              <a:rPr lang="ru-RU" sz="3500" b="1" dirty="0"/>
              <a:t> </a:t>
            </a:r>
            <a:r>
              <a:rPr lang="ru-RU" sz="3500" b="1" dirty="0" err="1"/>
              <a:t>жолға</a:t>
            </a:r>
            <a:r>
              <a:rPr lang="ru-RU" sz="3500" b="1" dirty="0"/>
              <a:t> </a:t>
            </a:r>
            <a:r>
              <a:rPr lang="ru-RU" sz="3500" b="1" dirty="0" err="1"/>
              <a:t>байланысты</a:t>
            </a:r>
            <a:r>
              <a:rPr lang="ru-RU" sz="3500" b="1" dirty="0"/>
              <a:t> </a:t>
            </a:r>
            <a:r>
              <a:rPr lang="ru-RU" sz="3500" b="1" dirty="0" err="1"/>
              <a:t>емес</a:t>
            </a:r>
            <a:r>
              <a:rPr lang="ru-RU" sz="3500" b="1" dirty="0"/>
              <a:t>,</a:t>
            </a:r>
            <a:r>
              <a:rPr lang="ru-RU" sz="3500" dirty="0"/>
              <a:t> тек </a:t>
            </a:r>
            <a:r>
              <a:rPr lang="ru-RU" sz="3500" b="1" dirty="0" err="1">
                <a:solidFill>
                  <a:srgbClr val="FF0000"/>
                </a:solidFill>
              </a:rPr>
              <a:t>бастапқы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заттардың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dirty="0" err="1"/>
              <a:t>және</a:t>
            </a:r>
            <a:r>
              <a:rPr lang="ru-RU" sz="3500" dirty="0"/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реакцияның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соңғы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өнімдерінің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табиғаты</a:t>
            </a:r>
            <a:r>
              <a:rPr lang="ru-RU" sz="3500" b="1" dirty="0">
                <a:solidFill>
                  <a:srgbClr val="FF0000"/>
                </a:solidFill>
              </a:rPr>
              <a:t> мен </a:t>
            </a:r>
            <a:r>
              <a:rPr lang="ru-RU" sz="3500" b="1" dirty="0" err="1">
                <a:solidFill>
                  <a:srgbClr val="FF0000"/>
                </a:solidFill>
              </a:rPr>
              <a:t>концентрациясына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байланысты</a:t>
            </a:r>
            <a:r>
              <a:rPr lang="ru-RU" sz="3500" dirty="0"/>
              <a:t>.</a:t>
            </a:r>
          </a:p>
          <a:p>
            <a:pPr indent="542925" algn="just"/>
            <a:r>
              <a:rPr lang="ru-RU" sz="3500" dirty="0" err="1"/>
              <a:t>Ферменттік</a:t>
            </a:r>
            <a:r>
              <a:rPr lang="ru-RU" sz="3500" dirty="0"/>
              <a:t> катализ </a:t>
            </a:r>
            <a:r>
              <a:rPr lang="ru-RU" sz="3500" dirty="0" err="1"/>
              <a:t>реакцияның</a:t>
            </a:r>
            <a:r>
              <a:rPr lang="ru-RU" sz="3500" dirty="0"/>
              <a:t> тепе-</a:t>
            </a:r>
            <a:r>
              <a:rPr lang="ru-RU" sz="3500" dirty="0" err="1"/>
              <a:t>теңдік</a:t>
            </a:r>
            <a:r>
              <a:rPr lang="ru-RU" sz="3500" dirty="0"/>
              <a:t> </a:t>
            </a:r>
            <a:r>
              <a:rPr lang="ru-RU" sz="3500" dirty="0" err="1"/>
              <a:t>константасының</a:t>
            </a:r>
            <a:r>
              <a:rPr lang="ru-RU" sz="3500" dirty="0"/>
              <a:t> </a:t>
            </a:r>
            <a:r>
              <a:rPr lang="ru-RU" sz="3500" dirty="0" err="1"/>
              <a:t>мәнін</a:t>
            </a:r>
            <a:r>
              <a:rPr lang="ru-RU" sz="3500" dirty="0"/>
              <a:t> </a:t>
            </a:r>
            <a:r>
              <a:rPr lang="ru-RU" sz="3500" dirty="0" err="1"/>
              <a:t>өзгертпейді</a:t>
            </a:r>
            <a:r>
              <a:rPr lang="ru-RU" sz="3500" dirty="0"/>
              <a:t>, </a:t>
            </a:r>
            <a:r>
              <a:rPr lang="ru-RU" sz="3500" dirty="0" err="1"/>
              <a:t>бірақ</a:t>
            </a:r>
            <a:r>
              <a:rPr lang="ru-RU" sz="3500" dirty="0"/>
              <a:t> </a:t>
            </a:r>
            <a:r>
              <a:rPr lang="ru-RU" sz="3500" b="1" dirty="0" err="1"/>
              <a:t>ферменттердің</a:t>
            </a:r>
            <a:r>
              <a:rPr lang="ru-RU" sz="3500" b="1" dirty="0"/>
              <a:t> </a:t>
            </a:r>
            <a:r>
              <a:rPr lang="ru-RU" sz="3500" b="1" dirty="0" err="1"/>
              <a:t>әсерінен</a:t>
            </a:r>
            <a:r>
              <a:rPr lang="ru-RU" sz="3500" b="1" dirty="0"/>
              <a:t> </a:t>
            </a:r>
            <a:r>
              <a:rPr lang="ru-RU" sz="3500" dirty="0" err="1"/>
              <a:t>ол</a:t>
            </a:r>
            <a:r>
              <a:rPr lang="ru-RU" sz="3500" dirty="0"/>
              <a:t> </a:t>
            </a:r>
            <a:r>
              <a:rPr lang="ru-RU" sz="3500" b="1" dirty="0">
                <a:solidFill>
                  <a:srgbClr val="FF0000"/>
                </a:solidFill>
              </a:rPr>
              <a:t>тура </a:t>
            </a:r>
            <a:r>
              <a:rPr lang="ru-RU" sz="3500" b="1" dirty="0" err="1">
                <a:solidFill>
                  <a:srgbClr val="FF0000"/>
                </a:solidFill>
              </a:rPr>
              <a:t>және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кері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реакциялардың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жылдамдығын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арттыруы</a:t>
            </a:r>
            <a:r>
              <a:rPr lang="ru-RU" sz="3500" dirty="0"/>
              <a:t> </a:t>
            </a:r>
            <a:r>
              <a:rPr lang="ru-RU" sz="3500" dirty="0" err="1"/>
              <a:t>мүмкін</a:t>
            </a:r>
            <a:r>
              <a:rPr lang="ru-RU" sz="3500" dirty="0"/>
              <a:t> </a:t>
            </a:r>
            <a:r>
              <a:rPr lang="ru-RU" sz="3500" dirty="0" err="1"/>
              <a:t>және</a:t>
            </a:r>
            <a:r>
              <a:rPr lang="ru-RU" sz="3500" dirty="0"/>
              <a:t> </a:t>
            </a:r>
            <a:r>
              <a:rPr lang="ru-RU" sz="3500" dirty="0" err="1"/>
              <a:t>шынымен</a:t>
            </a:r>
            <a:r>
              <a:rPr lang="ru-RU" sz="3500" dirty="0"/>
              <a:t> де </a:t>
            </a:r>
            <a:r>
              <a:rPr lang="ru-RU" sz="3500" dirty="0" err="1" smtClean="0"/>
              <a:t>арттырады</a:t>
            </a:r>
            <a:r>
              <a:rPr lang="ru-RU" sz="3500" dirty="0" smtClean="0"/>
              <a:t>, </a:t>
            </a:r>
            <a:r>
              <a:rPr lang="ru-RU" sz="3500" dirty="0"/>
              <a:t>ал </a:t>
            </a:r>
            <a:r>
              <a:rPr lang="ru-RU" sz="3500" b="1" dirty="0">
                <a:solidFill>
                  <a:srgbClr val="FF0000"/>
                </a:solidFill>
              </a:rPr>
              <a:t>процесс </a:t>
            </a:r>
            <a:r>
              <a:rPr lang="ru-RU" sz="3500" b="1" dirty="0" err="1">
                <a:solidFill>
                  <a:srgbClr val="FF0000"/>
                </a:solidFill>
              </a:rPr>
              <a:t>термодинамикалық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рұқсат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етілген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бағытта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b="1" dirty="0" err="1">
                <a:solidFill>
                  <a:srgbClr val="FF0000"/>
                </a:solidFill>
              </a:rPr>
              <a:t>жүреді</a:t>
            </a:r>
            <a:r>
              <a:rPr lang="ru-RU" sz="3500" b="1" dirty="0">
                <a:solidFill>
                  <a:srgbClr val="FF0000"/>
                </a:solidFill>
              </a:rPr>
              <a:t> </a:t>
            </a:r>
            <a:r>
              <a:rPr lang="ru-RU" sz="3500" dirty="0"/>
              <a:t>(бос </a:t>
            </a:r>
            <a:r>
              <a:rPr lang="ru-RU" sz="3500" dirty="0" err="1"/>
              <a:t>энергияның</a:t>
            </a:r>
            <a:r>
              <a:rPr lang="ru-RU" sz="3500" dirty="0"/>
              <a:t> </a:t>
            </a:r>
            <a:r>
              <a:rPr lang="ru-RU" sz="3500" dirty="0" err="1"/>
              <a:t>өзгеру</a:t>
            </a:r>
            <a:r>
              <a:rPr lang="ru-RU" sz="3500" dirty="0"/>
              <a:t> </a:t>
            </a:r>
            <a:r>
              <a:rPr lang="ru-RU" sz="3500" dirty="0" err="1"/>
              <a:t>белгісі</a:t>
            </a:r>
            <a:r>
              <a:rPr lang="ru-RU" sz="3500" dirty="0"/>
              <a:t> </a:t>
            </a:r>
            <a:r>
              <a:rPr lang="ru-RU" sz="3500" dirty="0" err="1"/>
              <a:t>бойынша</a:t>
            </a:r>
            <a:r>
              <a:rPr lang="ru-RU" sz="35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21554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057" y="285918"/>
            <a:ext cx="1150414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0238" algn="just"/>
            <a:r>
              <a:rPr lang="ru-RU" sz="2400" b="1" dirty="0" err="1">
                <a:solidFill>
                  <a:srgbClr val="FF0000"/>
                </a:solidFill>
              </a:rPr>
              <a:t>Стандартты</a:t>
            </a:r>
            <a:r>
              <a:rPr lang="ru-RU" sz="2400" b="1" dirty="0">
                <a:solidFill>
                  <a:srgbClr val="FF0000"/>
                </a:solidFill>
              </a:rPr>
              <a:t> бос </a:t>
            </a:r>
            <a:r>
              <a:rPr lang="ru-RU" sz="2400" b="1" dirty="0" err="1">
                <a:solidFill>
                  <a:srgbClr val="FF0000"/>
                </a:solidFill>
              </a:rPr>
              <a:t>энергиядағы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өзгерістер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аддитивті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болып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табылады</a:t>
            </a:r>
            <a:endParaRPr lang="ru-RU" sz="2400" b="1" dirty="0">
              <a:solidFill>
                <a:srgbClr val="FF0000"/>
              </a:solidFill>
            </a:endParaRPr>
          </a:p>
          <a:p>
            <a:pPr indent="630238" algn="just"/>
            <a:r>
              <a:rPr lang="ru-RU" sz="2400" dirty="0" err="1"/>
              <a:t>Кезекті</a:t>
            </a:r>
            <a:r>
              <a:rPr lang="ru-RU" sz="2400" dirty="0"/>
              <a:t> </a:t>
            </a:r>
            <a:r>
              <a:rPr lang="ru-RU" sz="2400" dirty="0" err="1"/>
              <a:t>реакцияларды</a:t>
            </a:r>
            <a:r>
              <a:rPr lang="ru-RU" sz="2400" dirty="0"/>
              <a:t> </a:t>
            </a:r>
            <a:r>
              <a:rPr lang="ru-RU" sz="2400" dirty="0" err="1" smtClean="0"/>
              <a:t>қарастырайық</a:t>
            </a:r>
            <a:r>
              <a:rPr lang="ru-RU" sz="2400" dirty="0" smtClean="0"/>
              <a:t>.</a:t>
            </a:r>
          </a:p>
          <a:p>
            <a:pPr indent="630238" algn="just"/>
            <a:endParaRPr lang="kk-KZ" sz="2400" dirty="0"/>
          </a:p>
          <a:p>
            <a:pPr indent="630238" algn="just"/>
            <a:r>
              <a:rPr lang="kk-KZ" sz="2400" dirty="0" smtClean="0"/>
              <a:t>                                               және     </a:t>
            </a:r>
          </a:p>
          <a:p>
            <a:pPr indent="630238" algn="just"/>
            <a:endParaRPr lang="kk-KZ" sz="2400" dirty="0" smtClean="0"/>
          </a:p>
          <a:p>
            <a:pPr indent="630238" algn="just"/>
            <a:r>
              <a:rPr lang="kk-KZ" sz="2400" dirty="0" smtClean="0"/>
              <a:t>Әрбір </a:t>
            </a:r>
            <a:r>
              <a:rPr lang="kk-KZ" sz="2400" dirty="0"/>
              <a:t>реакцияның </a:t>
            </a:r>
            <a:r>
              <a:rPr lang="kk-KZ" sz="2400" b="1" dirty="0">
                <a:solidFill>
                  <a:srgbClr val="FF0000"/>
                </a:solidFill>
              </a:rPr>
              <a:t>өзіндік тепе-теңдік константасы </a:t>
            </a:r>
            <a:r>
              <a:rPr lang="kk-KZ" sz="2400" dirty="0"/>
              <a:t>болады </a:t>
            </a:r>
            <a:r>
              <a:rPr lang="kk-KZ" sz="2400" b="1" dirty="0">
                <a:solidFill>
                  <a:srgbClr val="FF0000"/>
                </a:solidFill>
              </a:rPr>
              <a:t>және стандартты бос энергияның ∆</a:t>
            </a:r>
            <a:r>
              <a:rPr lang="en-US" sz="2400" b="1" dirty="0">
                <a:solidFill>
                  <a:srgbClr val="FF0000"/>
                </a:solidFill>
              </a:rPr>
              <a:t>G1'° </a:t>
            </a:r>
            <a:r>
              <a:rPr lang="kk-KZ" sz="2400" b="1" dirty="0">
                <a:solidFill>
                  <a:srgbClr val="FF0000"/>
                </a:solidFill>
              </a:rPr>
              <a:t>және ∆</a:t>
            </a:r>
            <a:r>
              <a:rPr lang="en-US" sz="2400" b="1" dirty="0">
                <a:solidFill>
                  <a:srgbClr val="FF0000"/>
                </a:solidFill>
              </a:rPr>
              <a:t>G2'° </a:t>
            </a:r>
            <a:r>
              <a:rPr lang="kk-KZ" sz="2400" b="1" dirty="0">
                <a:solidFill>
                  <a:srgbClr val="FF0000"/>
                </a:solidFill>
              </a:rPr>
              <a:t>белгілі бір өзгерісімен сипатталады.</a:t>
            </a:r>
          </a:p>
          <a:p>
            <a:pPr indent="630238" algn="just"/>
            <a:r>
              <a:rPr lang="kk-KZ" sz="2400" dirty="0"/>
              <a:t>Бұл екі реакция ретімен жүретіндіктен, </a:t>
            </a:r>
            <a:r>
              <a:rPr lang="kk-KZ" sz="2400" b="1" dirty="0">
                <a:solidFill>
                  <a:srgbClr val="FF0000"/>
                </a:solidFill>
              </a:rPr>
              <a:t>В компонентін талқылаудан шығаруға болады.</a:t>
            </a:r>
          </a:p>
          <a:p>
            <a:pPr indent="630238" algn="just"/>
            <a:r>
              <a:rPr lang="kk-KZ" sz="2400" dirty="0"/>
              <a:t>Онда жалпы қосынды реакцияны </a:t>
            </a:r>
            <a:r>
              <a:rPr lang="kk-KZ" sz="2400" dirty="0" smtClean="0"/>
              <a:t>қарастырайық:</a:t>
            </a:r>
          </a:p>
          <a:p>
            <a:pPr indent="630238" algn="just"/>
            <a:endParaRPr lang="kk-KZ" sz="2400" dirty="0"/>
          </a:p>
          <a:p>
            <a:pPr indent="630238" algn="just"/>
            <a:endParaRPr lang="kk-KZ" sz="2400" dirty="0" smtClean="0"/>
          </a:p>
          <a:p>
            <a:pPr indent="85725" algn="just"/>
            <a:r>
              <a:rPr lang="kk-KZ" sz="2400" dirty="0" smtClean="0"/>
              <a:t>ол </a:t>
            </a:r>
            <a:r>
              <a:rPr lang="kk-KZ" sz="2400" b="1" dirty="0">
                <a:solidFill>
                  <a:srgbClr val="FF0000"/>
                </a:solidFill>
              </a:rPr>
              <a:t>тепе-теңдік константасымен </a:t>
            </a:r>
            <a:r>
              <a:rPr lang="kk-KZ" sz="2400" dirty="0"/>
              <a:t>және </a:t>
            </a:r>
            <a:r>
              <a:rPr lang="kk-KZ" sz="2400" b="1" dirty="0">
                <a:solidFill>
                  <a:srgbClr val="FF0000"/>
                </a:solidFill>
              </a:rPr>
              <a:t>сәйкесінше стандартты бос энергияның ∆</a:t>
            </a:r>
            <a:r>
              <a:rPr lang="en-US" sz="2400" b="1" dirty="0">
                <a:solidFill>
                  <a:srgbClr val="FF0000"/>
                </a:solidFill>
              </a:rPr>
              <a:t>G’°</a:t>
            </a:r>
            <a:r>
              <a:rPr lang="kk-KZ" sz="2400" b="1" dirty="0">
                <a:solidFill>
                  <a:srgbClr val="FF0000"/>
                </a:solidFill>
              </a:rPr>
              <a:t>общ өзгеруімен с</a:t>
            </a:r>
            <a:r>
              <a:rPr lang="kk-KZ" sz="2400" dirty="0"/>
              <a:t>ипатталады. </a:t>
            </a:r>
            <a:endParaRPr lang="kk-KZ" sz="2400" dirty="0" smtClean="0"/>
          </a:p>
          <a:p>
            <a:pPr indent="542925" algn="just"/>
            <a:r>
              <a:rPr lang="kk-KZ" sz="2400" b="1" dirty="0" smtClean="0">
                <a:solidFill>
                  <a:srgbClr val="FF0000"/>
                </a:solidFill>
              </a:rPr>
              <a:t>Кезекті химиялық реакциялар үшін ∆</a:t>
            </a:r>
            <a:r>
              <a:rPr lang="en-US" sz="2400" b="1" dirty="0">
                <a:solidFill>
                  <a:srgbClr val="FF0000"/>
                </a:solidFill>
              </a:rPr>
              <a:t>G'° </a:t>
            </a:r>
            <a:r>
              <a:rPr lang="kk-KZ" sz="2400" b="1" dirty="0">
                <a:solidFill>
                  <a:srgbClr val="FF0000"/>
                </a:solidFill>
              </a:rPr>
              <a:t>аддитивті (қосылатын) болып </a:t>
            </a:r>
            <a:r>
              <a:rPr lang="kk-KZ" sz="2400" dirty="0"/>
              <a:t>табылады</a:t>
            </a:r>
            <a:r>
              <a:rPr lang="kk-KZ" sz="2400" dirty="0" smtClean="0"/>
              <a:t>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746" y="1196711"/>
            <a:ext cx="2188431" cy="7803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775" y="1299458"/>
            <a:ext cx="1832765" cy="5787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499" y="4082661"/>
            <a:ext cx="2200552" cy="69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8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442" y="326265"/>
            <a:ext cx="11386868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ctr"/>
            <a:r>
              <a:rPr lang="ru-RU" sz="2300" b="1" dirty="0" err="1">
                <a:solidFill>
                  <a:srgbClr val="FF0000"/>
                </a:solidFill>
              </a:rPr>
              <a:t>Жасушалар</a:t>
            </a:r>
            <a:r>
              <a:rPr lang="ru-RU" sz="2300" b="1" dirty="0">
                <a:solidFill>
                  <a:srgbClr val="FF0000"/>
                </a:solidFill>
              </a:rPr>
              <a:t> бос энергия </a:t>
            </a:r>
            <a:r>
              <a:rPr lang="ru-RU" sz="2300" b="1" dirty="0" err="1">
                <a:solidFill>
                  <a:srgbClr val="FF0000"/>
                </a:solidFill>
              </a:rPr>
              <a:t>көздерін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қажет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етеді</a:t>
            </a:r>
            <a:endParaRPr lang="ru-RU" sz="2300" b="1" dirty="0">
              <a:solidFill>
                <a:srgbClr val="FF0000"/>
              </a:solidFill>
            </a:endParaRPr>
          </a:p>
          <a:p>
            <a:pPr indent="534988" algn="just"/>
            <a:r>
              <a:rPr lang="ru-RU" sz="2300" b="1" dirty="0" err="1">
                <a:solidFill>
                  <a:srgbClr val="FF0000"/>
                </a:solidFill>
              </a:rPr>
              <a:t>Жасушалар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изотермиялық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жүйелер</a:t>
            </a:r>
            <a:r>
              <a:rPr lang="ru-RU" sz="2300" dirty="0"/>
              <a:t>, </a:t>
            </a:r>
            <a:r>
              <a:rPr lang="ru-RU" sz="2300" dirty="0" err="1"/>
              <a:t>олар</a:t>
            </a:r>
            <a:r>
              <a:rPr lang="ru-RU" sz="2300" dirty="0"/>
              <a:t>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температурада</a:t>
            </a:r>
            <a:r>
              <a:rPr lang="ru-RU" sz="2300" b="1" dirty="0"/>
              <a:t> (</a:t>
            </a:r>
            <a:r>
              <a:rPr lang="ru-RU" sz="2300" b="1" dirty="0" err="1"/>
              <a:t>сонымен</a:t>
            </a:r>
            <a:r>
              <a:rPr lang="ru-RU" sz="2300" b="1" dirty="0"/>
              <a:t> </a:t>
            </a:r>
            <a:r>
              <a:rPr lang="ru-RU" sz="2300" b="1" dirty="0" err="1"/>
              <a:t>қатар</a:t>
            </a:r>
            <a:r>
              <a:rPr lang="ru-RU" sz="2300" b="1" dirty="0"/>
              <a:t>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қысымда</a:t>
            </a:r>
            <a:r>
              <a:rPr lang="ru-RU" sz="2300" b="1" dirty="0"/>
              <a:t>) </a:t>
            </a:r>
            <a:r>
              <a:rPr lang="ru-RU" sz="2300" b="1" dirty="0" err="1"/>
              <a:t>жұмыс</a:t>
            </a:r>
            <a:r>
              <a:rPr lang="ru-RU" sz="2300" b="1" dirty="0"/>
              <a:t> </a:t>
            </a:r>
            <a:r>
              <a:rPr lang="ru-RU" sz="2300" b="1" dirty="0" err="1"/>
              <a:t>істейді</a:t>
            </a:r>
            <a:r>
              <a:rPr lang="ru-RU" sz="2300" b="1" dirty="0"/>
              <a:t>.</a:t>
            </a:r>
          </a:p>
          <a:p>
            <a:pPr indent="534988" algn="just"/>
            <a:r>
              <a:rPr lang="ru-RU" sz="2300" b="1" dirty="0" err="1">
                <a:solidFill>
                  <a:srgbClr val="FF0000"/>
                </a:solidFill>
              </a:rPr>
              <a:t>Жылу</a:t>
            </a:r>
            <a:r>
              <a:rPr lang="ru-RU" sz="2300" b="1" dirty="0">
                <a:solidFill>
                  <a:srgbClr val="FF0000"/>
                </a:solidFill>
              </a:rPr>
              <a:t> (</a:t>
            </a:r>
            <a:r>
              <a:rPr lang="ru-RU" sz="2300" b="1" dirty="0" err="1">
                <a:solidFill>
                  <a:srgbClr val="FF0000"/>
                </a:solidFill>
              </a:rPr>
              <a:t>жылыту</a:t>
            </a:r>
            <a:r>
              <a:rPr lang="ru-RU" sz="2300" b="1" dirty="0">
                <a:solidFill>
                  <a:srgbClr val="FF0000"/>
                </a:solidFill>
              </a:rPr>
              <a:t>, </a:t>
            </a:r>
            <a:r>
              <a:rPr lang="ru-RU" sz="2300" b="1" dirty="0" err="1">
                <a:solidFill>
                  <a:srgbClr val="FF0000"/>
                </a:solidFill>
              </a:rPr>
              <a:t>қыздыру</a:t>
            </a:r>
            <a:r>
              <a:rPr lang="ru-RU" sz="2300" b="1" dirty="0">
                <a:solidFill>
                  <a:srgbClr val="FF0000"/>
                </a:solidFill>
              </a:rPr>
              <a:t>) </a:t>
            </a:r>
            <a:r>
              <a:rPr lang="ru-RU" sz="2300" b="1" dirty="0" err="1"/>
              <a:t>жасушалар</a:t>
            </a:r>
            <a:r>
              <a:rPr lang="ru-RU" sz="2300" b="1" dirty="0"/>
              <a:t> </a:t>
            </a:r>
            <a:r>
              <a:rPr lang="ru-RU" sz="2300" b="1" dirty="0" err="1"/>
              <a:t>үшін</a:t>
            </a:r>
            <a:r>
              <a:rPr lang="ru-RU" sz="2300" b="1" dirty="0"/>
              <a:t> энергия </a:t>
            </a:r>
            <a:r>
              <a:rPr lang="ru-RU" sz="2300" b="1" dirty="0" err="1"/>
              <a:t>көзі</a:t>
            </a:r>
            <a:r>
              <a:rPr lang="ru-RU" sz="2300" b="1" dirty="0"/>
              <a:t> бола </a:t>
            </a:r>
            <a:r>
              <a:rPr lang="ru-RU" sz="2300" b="1" dirty="0" err="1"/>
              <a:t>алмайды</a:t>
            </a:r>
            <a:r>
              <a:rPr lang="ru-RU" sz="2300" dirty="0"/>
              <a:t>, </a:t>
            </a:r>
            <a:r>
              <a:rPr lang="ru-RU" sz="2300" dirty="0" err="1"/>
              <a:t>өйткені</a:t>
            </a:r>
            <a:r>
              <a:rPr lang="ru-RU" sz="2300" dirty="0"/>
              <a:t> </a:t>
            </a:r>
            <a:r>
              <a:rPr lang="ru-RU" sz="2300" b="1" dirty="0" err="1"/>
              <a:t>жылу</a:t>
            </a:r>
            <a:r>
              <a:rPr lang="ru-RU" sz="2300" b="1" dirty="0"/>
              <a:t> тек </a:t>
            </a:r>
            <a:r>
              <a:rPr lang="ru-RU" sz="2300" b="1" dirty="0" err="1"/>
              <a:t>ыстық</a:t>
            </a:r>
            <a:r>
              <a:rPr lang="ru-RU" sz="2300" b="1" dirty="0"/>
              <a:t> </a:t>
            </a:r>
            <a:r>
              <a:rPr lang="ru-RU" sz="2300" b="1" dirty="0" err="1"/>
              <a:t>денеден</a:t>
            </a:r>
            <a:r>
              <a:rPr lang="ru-RU" sz="2300" b="1" dirty="0"/>
              <a:t> </a:t>
            </a:r>
            <a:r>
              <a:rPr lang="ru-RU" sz="2300" b="1" dirty="0" err="1"/>
              <a:t>суық</a:t>
            </a:r>
            <a:r>
              <a:rPr lang="ru-RU" sz="2300" b="1" dirty="0"/>
              <a:t> </a:t>
            </a:r>
            <a:r>
              <a:rPr lang="ru-RU" sz="2300" b="1" dirty="0" err="1"/>
              <a:t>денеге</a:t>
            </a:r>
            <a:r>
              <a:rPr lang="ru-RU" sz="2300" b="1" dirty="0"/>
              <a:t> </a:t>
            </a:r>
            <a:r>
              <a:rPr lang="ru-RU" sz="2300" b="1" dirty="0" err="1"/>
              <a:t>немесе</a:t>
            </a:r>
            <a:r>
              <a:rPr lang="ru-RU" sz="2300" b="1" dirty="0"/>
              <a:t> </a:t>
            </a:r>
            <a:r>
              <a:rPr lang="ru-RU" sz="2300" b="1" dirty="0" err="1"/>
              <a:t>температурасы</a:t>
            </a:r>
            <a:r>
              <a:rPr lang="ru-RU" sz="2300" b="1" dirty="0"/>
              <a:t> </a:t>
            </a:r>
            <a:r>
              <a:rPr lang="ru-RU" sz="2300" b="1" dirty="0" err="1"/>
              <a:t>жоғары</a:t>
            </a:r>
            <a:r>
              <a:rPr lang="ru-RU" sz="2300" b="1" dirty="0"/>
              <a:t> </a:t>
            </a:r>
            <a:r>
              <a:rPr lang="ru-RU" sz="2300" b="1" dirty="0" err="1"/>
              <a:t>аймақтан</a:t>
            </a:r>
            <a:r>
              <a:rPr lang="ru-RU" sz="2300" b="1" dirty="0"/>
              <a:t> </a:t>
            </a:r>
            <a:r>
              <a:rPr lang="ru-RU" sz="2300" b="1" dirty="0" err="1"/>
              <a:t>температурасы</a:t>
            </a:r>
            <a:r>
              <a:rPr lang="ru-RU" sz="2300" b="1" dirty="0"/>
              <a:t> </a:t>
            </a:r>
            <a:r>
              <a:rPr lang="ru-RU" sz="2300" b="1" dirty="0" err="1"/>
              <a:t>төмен</a:t>
            </a:r>
            <a:r>
              <a:rPr lang="ru-RU" sz="2300" b="1" dirty="0"/>
              <a:t> </a:t>
            </a:r>
            <a:r>
              <a:rPr lang="ru-RU" sz="2300" b="1" dirty="0" err="1"/>
              <a:t>аймаққа</a:t>
            </a:r>
            <a:r>
              <a:rPr lang="ru-RU" sz="2300" b="1" dirty="0"/>
              <a:t> </a:t>
            </a:r>
            <a:r>
              <a:rPr lang="ru-RU" sz="2300" b="1" dirty="0" err="1"/>
              <a:t>өткенде</a:t>
            </a:r>
            <a:r>
              <a:rPr lang="ru-RU" sz="2300" b="1" dirty="0"/>
              <a:t> </a:t>
            </a:r>
            <a:r>
              <a:rPr lang="ru-RU" sz="2300" b="1" dirty="0" err="1"/>
              <a:t>ғана</a:t>
            </a:r>
            <a:r>
              <a:rPr lang="ru-RU" sz="2300" b="1" dirty="0"/>
              <a:t> </a:t>
            </a:r>
            <a:r>
              <a:rPr lang="ru-RU" sz="2300" b="1" dirty="0" err="1"/>
              <a:t>жұмыс</a:t>
            </a:r>
            <a:r>
              <a:rPr lang="ru-RU" sz="2300" b="1" dirty="0"/>
              <a:t> </a:t>
            </a:r>
            <a:r>
              <a:rPr lang="ru-RU" sz="2300" b="1" dirty="0" err="1"/>
              <a:t>істей</a:t>
            </a:r>
            <a:r>
              <a:rPr lang="ru-RU" sz="2300" b="1" dirty="0"/>
              <a:t> </a:t>
            </a:r>
            <a:r>
              <a:rPr lang="ru-RU" sz="2300" b="1" dirty="0" err="1"/>
              <a:t>алады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Жасушалар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Гиббстің</a:t>
            </a:r>
            <a:r>
              <a:rPr lang="ru-RU" sz="2300" b="1" dirty="0">
                <a:solidFill>
                  <a:srgbClr val="FF0000"/>
                </a:solidFill>
              </a:rPr>
              <a:t> бос </a:t>
            </a:r>
            <a:r>
              <a:rPr lang="ru-RU" sz="2300" b="1" dirty="0" err="1">
                <a:solidFill>
                  <a:srgbClr val="FF0000"/>
                </a:solidFill>
              </a:rPr>
              <a:t>энергиясын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</a:rPr>
              <a:t>G </a:t>
            </a:r>
            <a:r>
              <a:rPr lang="ru-RU" sz="2300" dirty="0" err="1"/>
              <a:t>пайдалана</a:t>
            </a:r>
            <a:r>
              <a:rPr lang="ru-RU" sz="2300" dirty="0"/>
              <a:t> </a:t>
            </a:r>
            <a:r>
              <a:rPr lang="ru-RU" sz="2300" dirty="0" err="1"/>
              <a:t>алады</a:t>
            </a:r>
            <a:r>
              <a:rPr lang="ru-RU" sz="2300" dirty="0"/>
              <a:t>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dirty="0" err="1"/>
              <a:t>пайдалануы</a:t>
            </a:r>
            <a:r>
              <a:rPr lang="ru-RU" sz="2300" dirty="0"/>
              <a:t> </a:t>
            </a:r>
            <a:r>
              <a:rPr lang="ru-RU" sz="2300" dirty="0" err="1"/>
              <a:t>керек</a:t>
            </a:r>
            <a:r>
              <a:rPr lang="ru-RU" sz="2300" dirty="0"/>
              <a:t>, </a:t>
            </a:r>
            <a:r>
              <a:rPr lang="ru-RU" sz="2300" dirty="0" err="1"/>
              <a:t>ол</a:t>
            </a:r>
            <a:r>
              <a:rPr lang="ru-RU" sz="2300" dirty="0"/>
              <a:t> </a:t>
            </a:r>
            <a:r>
              <a:rPr lang="ru-RU" sz="2300" b="1" dirty="0" err="1"/>
              <a:t>атомдар</a:t>
            </a:r>
            <a:r>
              <a:rPr lang="ru-RU" sz="2300" b="1" dirty="0"/>
              <a:t> </a:t>
            </a:r>
            <a:r>
              <a:rPr lang="ru-RU" sz="2300" b="1" dirty="0" err="1"/>
              <a:t>арасындағы</a:t>
            </a:r>
            <a:r>
              <a:rPr lang="ru-RU" sz="2300" b="1" dirty="0"/>
              <a:t> </a:t>
            </a:r>
            <a:r>
              <a:rPr lang="ru-RU" sz="2300" b="1" dirty="0" err="1"/>
              <a:t>химиялық</a:t>
            </a:r>
            <a:r>
              <a:rPr lang="ru-RU" sz="2300" b="1" dirty="0"/>
              <a:t> </a:t>
            </a:r>
            <a:r>
              <a:rPr lang="ru-RU" sz="2300" b="1" dirty="0" err="1"/>
              <a:t>байланыстың</a:t>
            </a:r>
            <a:r>
              <a:rPr lang="ru-RU" sz="2300" b="1" dirty="0"/>
              <a:t> </a:t>
            </a:r>
            <a:r>
              <a:rPr lang="ru-RU" sz="2300" b="1" dirty="0" err="1"/>
              <a:t>беріктігіне</a:t>
            </a:r>
            <a:r>
              <a:rPr lang="ru-RU" sz="2300" b="1" dirty="0"/>
              <a:t> </a:t>
            </a:r>
            <a:r>
              <a:rPr lang="ru-RU" sz="2300" b="1" dirty="0" err="1"/>
              <a:t>байланысты</a:t>
            </a:r>
            <a:r>
              <a:rPr lang="ru-RU" sz="2300" dirty="0"/>
              <a:t>, </a:t>
            </a:r>
            <a:r>
              <a:rPr lang="ru-RU" sz="2300" b="1" dirty="0"/>
              <a:t>тепе-</a:t>
            </a:r>
            <a:r>
              <a:rPr lang="ru-RU" sz="2300" b="1" dirty="0" err="1"/>
              <a:t>теңдік</a:t>
            </a:r>
            <a:r>
              <a:rPr lang="ru-RU" sz="2300" b="1" dirty="0"/>
              <a:t> </a:t>
            </a:r>
            <a:r>
              <a:rPr lang="ru-RU" sz="2300" b="1" dirty="0" err="1"/>
              <a:t>күйін</a:t>
            </a:r>
            <a:r>
              <a:rPr lang="ru-RU" sz="2300" b="1" dirty="0"/>
              <a:t> </a:t>
            </a:r>
            <a:r>
              <a:rPr lang="ru-RU" sz="2300" b="1" dirty="0" err="1"/>
              <a:t>және</a:t>
            </a:r>
            <a:r>
              <a:rPr lang="ru-RU" sz="2300" b="1" dirty="0"/>
              <a:t> </a:t>
            </a:r>
            <a:r>
              <a:rPr lang="ru-RU" sz="2300" b="1" dirty="0" err="1"/>
              <a:t>химиялық</a:t>
            </a:r>
            <a:r>
              <a:rPr lang="ru-RU" sz="2300" b="1" dirty="0"/>
              <a:t> </a:t>
            </a:r>
            <a:r>
              <a:rPr lang="ru-RU" sz="2300" b="1" dirty="0" err="1"/>
              <a:t>реакциялардың</a:t>
            </a:r>
            <a:r>
              <a:rPr lang="ru-RU" sz="2300" b="1" dirty="0"/>
              <a:t> </a:t>
            </a:r>
            <a:r>
              <a:rPr lang="ru-RU" sz="2300" b="1" dirty="0" err="1"/>
              <a:t>бағытын</a:t>
            </a:r>
            <a:r>
              <a:rPr lang="ru-RU" sz="2300" b="1" dirty="0"/>
              <a:t> </a:t>
            </a:r>
            <a:r>
              <a:rPr lang="ru-RU" sz="2300" b="1" dirty="0" err="1"/>
              <a:t>анықтайды</a:t>
            </a:r>
            <a:r>
              <a:rPr lang="ru-RU" sz="2300" b="1" dirty="0"/>
              <a:t>;</a:t>
            </a:r>
            <a:r>
              <a:rPr lang="ru-RU" sz="2300" dirty="0"/>
              <a:t> </a:t>
            </a:r>
            <a:r>
              <a:rPr lang="ru-RU" sz="2300" dirty="0" err="1"/>
              <a:t>бұл</a:t>
            </a:r>
            <a:r>
              <a:rPr lang="ru-RU" sz="2300" dirty="0"/>
              <a:t> </a:t>
            </a:r>
            <a:r>
              <a:rPr lang="ru-RU" sz="2300" dirty="0" err="1"/>
              <a:t>жұмысқа</a:t>
            </a:r>
            <a:r>
              <a:rPr lang="ru-RU" sz="2300" dirty="0"/>
              <a:t> </a:t>
            </a:r>
            <a:r>
              <a:rPr lang="ru-RU" sz="2300" dirty="0" err="1"/>
              <a:t>айналуы</a:t>
            </a:r>
            <a:r>
              <a:rPr lang="ru-RU" sz="2300" dirty="0"/>
              <a:t> </a:t>
            </a:r>
            <a:r>
              <a:rPr lang="ru-RU" sz="2300" dirty="0" err="1"/>
              <a:t>жүретін</a:t>
            </a:r>
            <a:r>
              <a:rPr lang="ru-RU" sz="2300" dirty="0"/>
              <a:t> </a:t>
            </a:r>
            <a:r>
              <a:rPr lang="ru-RU" sz="2300" dirty="0" err="1"/>
              <a:t>жүйенің</a:t>
            </a:r>
            <a:r>
              <a:rPr lang="ru-RU" sz="2300" dirty="0"/>
              <a:t> </a:t>
            </a:r>
            <a:r>
              <a:rPr lang="ru-RU" sz="2300" dirty="0" err="1"/>
              <a:t>теориялық</a:t>
            </a:r>
            <a:r>
              <a:rPr lang="ru-RU" sz="2300" dirty="0"/>
              <a:t> </a:t>
            </a:r>
            <a:r>
              <a:rPr lang="ru-RU" sz="2300" dirty="0" err="1"/>
              <a:t>мүмкін</a:t>
            </a:r>
            <a:r>
              <a:rPr lang="ru-RU" sz="2300" dirty="0"/>
              <a:t> </a:t>
            </a:r>
            <a:r>
              <a:rPr lang="ru-RU" sz="2300" dirty="0" err="1"/>
              <a:t>болатын</a:t>
            </a:r>
            <a:r>
              <a:rPr lang="ru-RU" sz="2300" dirty="0"/>
              <a:t> </a:t>
            </a:r>
            <a:r>
              <a:rPr lang="ru-RU" sz="2300" dirty="0" err="1"/>
              <a:t>химиялық</a:t>
            </a:r>
            <a:r>
              <a:rPr lang="ru-RU" sz="2300" dirty="0"/>
              <a:t> </a:t>
            </a:r>
            <a:r>
              <a:rPr lang="ru-RU" sz="2300" dirty="0" err="1"/>
              <a:t>энергиясы</a:t>
            </a:r>
            <a:r>
              <a:rPr lang="ru-RU" sz="2300" dirty="0"/>
              <a:t>, </a:t>
            </a:r>
            <a:r>
              <a:rPr lang="ru-RU" sz="2300" dirty="0" err="1"/>
              <a:t>яғни</a:t>
            </a:r>
            <a:r>
              <a:rPr lang="ru-RU" sz="2300" dirty="0"/>
              <a:t> </a:t>
            </a:r>
            <a:r>
              <a:rPr lang="ru-RU" sz="2300" b="1" dirty="0" err="1"/>
              <a:t>тұрақты</a:t>
            </a:r>
            <a:r>
              <a:rPr lang="ru-RU" sz="2300" b="1" dirty="0"/>
              <a:t> температура мен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қысымда</a:t>
            </a:r>
            <a:r>
              <a:rPr lang="ru-RU" sz="2300" b="1" dirty="0"/>
              <a:t> </a:t>
            </a:r>
            <a:r>
              <a:rPr lang="ru-RU" sz="2300" b="1" dirty="0" err="1"/>
              <a:t>химиялық</a:t>
            </a:r>
            <a:r>
              <a:rPr lang="ru-RU" sz="2300" b="1" dirty="0"/>
              <a:t> реакция </a:t>
            </a:r>
            <a:r>
              <a:rPr lang="ru-RU" sz="2300" b="1" dirty="0" err="1"/>
              <a:t>барысында</a:t>
            </a:r>
            <a:r>
              <a:rPr lang="ru-RU" sz="2300" b="1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жылу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және</a:t>
            </a:r>
            <a:r>
              <a:rPr lang="ru-RU" sz="2300" b="1" dirty="0">
                <a:solidFill>
                  <a:srgbClr val="FF0000"/>
                </a:solidFill>
              </a:rPr>
              <a:t> энтропия </a:t>
            </a:r>
            <a:r>
              <a:rPr lang="ru-RU" sz="2300" b="1" dirty="0" err="1">
                <a:solidFill>
                  <a:srgbClr val="FF0000"/>
                </a:solidFill>
              </a:rPr>
              <a:t>түрінде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ғаламға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бөлінеді</a:t>
            </a:r>
            <a:r>
              <a:rPr lang="ru-RU" sz="2300" b="1" dirty="0">
                <a:solidFill>
                  <a:srgbClr val="FF0000"/>
                </a:solidFill>
              </a:rPr>
              <a:t>.</a:t>
            </a:r>
          </a:p>
          <a:p>
            <a:pPr indent="534988" algn="just"/>
            <a:r>
              <a:rPr lang="ru-RU" sz="2300" b="1" dirty="0" err="1">
                <a:solidFill>
                  <a:srgbClr val="FF0000"/>
                </a:solidFill>
              </a:rPr>
              <a:t>Гетеротрофты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жасушалар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/>
              <a:t>қоректік</a:t>
            </a:r>
            <a:r>
              <a:rPr lang="ru-RU" sz="2300" b="1" dirty="0"/>
              <a:t> </a:t>
            </a:r>
            <a:r>
              <a:rPr lang="ru-RU" sz="2300" b="1" dirty="0" err="1"/>
              <a:t>заттардың</a:t>
            </a:r>
            <a:r>
              <a:rPr lang="ru-RU" sz="2300" b="1" dirty="0"/>
              <a:t> </a:t>
            </a:r>
            <a:r>
              <a:rPr lang="ru-RU" sz="2300" b="1" dirty="0" err="1"/>
              <a:t>молекулаларынан</a:t>
            </a:r>
            <a:r>
              <a:rPr lang="ru-RU" sz="2300" b="1" dirty="0"/>
              <a:t> </a:t>
            </a:r>
            <a:r>
              <a:rPr lang="ru-RU" sz="2300" b="1" dirty="0" err="1"/>
              <a:t>қажетті</a:t>
            </a:r>
            <a:r>
              <a:rPr lang="ru-RU" sz="2300" b="1" dirty="0"/>
              <a:t> бос </a:t>
            </a:r>
            <a:r>
              <a:rPr lang="ru-RU" sz="2300" b="1" dirty="0" err="1"/>
              <a:t>энергияны</a:t>
            </a:r>
            <a:r>
              <a:rPr lang="ru-RU" sz="2300" b="1" dirty="0"/>
              <a:t> </a:t>
            </a:r>
            <a:r>
              <a:rPr lang="ru-RU" sz="2300" b="1" dirty="0" err="1"/>
              <a:t>алады</a:t>
            </a:r>
            <a:r>
              <a:rPr lang="ru-RU" sz="2300" dirty="0"/>
              <a:t>, ал </a:t>
            </a:r>
            <a:r>
              <a:rPr lang="ru-RU" sz="2300" b="1" dirty="0" err="1">
                <a:solidFill>
                  <a:srgbClr val="FF0000"/>
                </a:solidFill>
              </a:rPr>
              <a:t>фотосинтездеуші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жасушалар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/>
              <a:t>күн</a:t>
            </a:r>
            <a:r>
              <a:rPr lang="ru-RU" sz="2300" b="1" dirty="0"/>
              <a:t> </a:t>
            </a:r>
            <a:r>
              <a:rPr lang="ru-RU" sz="2300" b="1" dirty="0" err="1"/>
              <a:t>сәулесінен</a:t>
            </a:r>
            <a:r>
              <a:rPr lang="ru-RU" sz="2300" b="1" dirty="0"/>
              <a:t> </a:t>
            </a:r>
            <a:r>
              <a:rPr lang="ru-RU" sz="2300" b="1" dirty="0" err="1"/>
              <a:t>энергияны</a:t>
            </a:r>
            <a:r>
              <a:rPr lang="ru-RU" sz="2300" b="1" dirty="0"/>
              <a:t> </a:t>
            </a:r>
            <a:r>
              <a:rPr lang="ru-RU" sz="2300" b="1" dirty="0" err="1"/>
              <a:t>сіңіреді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Бұл</a:t>
            </a:r>
            <a:r>
              <a:rPr lang="ru-RU" sz="2300" dirty="0"/>
              <a:t>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dirty="0" err="1"/>
              <a:t>басқалары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бос </a:t>
            </a:r>
            <a:r>
              <a:rPr lang="ru-RU" sz="2300" b="1" dirty="0" err="1">
                <a:solidFill>
                  <a:srgbClr val="FF0000"/>
                </a:solidFill>
              </a:rPr>
              <a:t>энергияны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/>
              <a:t>АТФ </a:t>
            </a:r>
            <a:r>
              <a:rPr lang="ru-RU" sz="2300" b="1" dirty="0" err="1"/>
              <a:t>және</a:t>
            </a:r>
            <a:r>
              <a:rPr lang="ru-RU" sz="2300" b="1" dirty="0"/>
              <a:t> </a:t>
            </a:r>
            <a:r>
              <a:rPr lang="ru-RU" sz="2300" b="1" dirty="0" err="1"/>
              <a:t>басқа</a:t>
            </a:r>
            <a:r>
              <a:rPr lang="ru-RU" sz="2300" b="1" dirty="0"/>
              <a:t> «</a:t>
            </a:r>
            <a:r>
              <a:rPr lang="ru-RU" sz="2300" b="1" dirty="0" err="1"/>
              <a:t>энергетикалық</a:t>
            </a:r>
            <a:r>
              <a:rPr lang="ru-RU" sz="2300" b="1" dirty="0"/>
              <a:t>» </a:t>
            </a:r>
            <a:r>
              <a:rPr lang="ru-RU" sz="2300" b="1" dirty="0" err="1"/>
              <a:t>қосылыстарға</a:t>
            </a:r>
            <a:r>
              <a:rPr lang="ru-RU" sz="2300" b="1" dirty="0"/>
              <a:t> </a:t>
            </a:r>
            <a:r>
              <a:rPr lang="ru-RU" sz="2300" b="1" dirty="0" err="1"/>
              <a:t>айналдырады</a:t>
            </a:r>
            <a:r>
              <a:rPr lang="ru-RU" sz="2300" b="1" dirty="0"/>
              <a:t>,</a:t>
            </a:r>
            <a:r>
              <a:rPr lang="ru-RU" sz="2300" dirty="0"/>
              <a:t> </a:t>
            </a:r>
            <a:r>
              <a:rPr lang="ru-RU" sz="2300" dirty="0" err="1"/>
              <a:t>олар</a:t>
            </a:r>
            <a:r>
              <a:rPr lang="ru-RU" sz="2300" dirty="0"/>
              <a:t>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температурада</a:t>
            </a:r>
            <a:r>
              <a:rPr lang="ru-RU" sz="2300" b="1" dirty="0"/>
              <a:t> </a:t>
            </a:r>
            <a:r>
              <a:rPr lang="ru-RU" sz="2300" b="1" dirty="0" err="1"/>
              <a:t>жұмысты</a:t>
            </a:r>
            <a:r>
              <a:rPr lang="ru-RU" sz="2300" b="1" dirty="0"/>
              <a:t> (</a:t>
            </a:r>
            <a:r>
              <a:rPr lang="ru-RU" sz="2300" b="1" dirty="0" err="1"/>
              <a:t>биологиялық</a:t>
            </a:r>
            <a:r>
              <a:rPr lang="ru-RU" sz="2300" b="1" dirty="0"/>
              <a:t> </a:t>
            </a:r>
            <a:r>
              <a:rPr lang="ru-RU" sz="2300" b="1" dirty="0" err="1"/>
              <a:t>процестерді</a:t>
            </a:r>
            <a:r>
              <a:rPr lang="ru-RU" sz="2300" b="1" dirty="0"/>
              <a:t>) </a:t>
            </a:r>
            <a:r>
              <a:rPr lang="ru-RU" sz="2300" dirty="0" err="1"/>
              <a:t>орындау</a:t>
            </a:r>
            <a:r>
              <a:rPr lang="ru-RU" sz="2300" dirty="0"/>
              <a:t> </a:t>
            </a:r>
            <a:r>
              <a:rPr lang="ru-RU" sz="2300" dirty="0" err="1"/>
              <a:t>үшін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энергияны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сақтауға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қабілетті</a:t>
            </a:r>
            <a:r>
              <a:rPr lang="ru-RU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5843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30195"/>
            <a:ext cx="115041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ru-RU" sz="2400" b="1" dirty="0" err="1">
                <a:solidFill>
                  <a:srgbClr val="FF0000"/>
                </a:solidFill>
              </a:rPr>
              <a:t>Аддитивтілік</a:t>
            </a:r>
            <a:r>
              <a:rPr lang="ru-RU" sz="2400" dirty="0"/>
              <a:t> (лат. </a:t>
            </a:r>
            <a:r>
              <a:rPr lang="en-US" sz="2400" dirty="0" err="1"/>
              <a:t>additivus</a:t>
            </a:r>
            <a:r>
              <a:rPr lang="en-US" sz="2400" dirty="0"/>
              <a:t> – </a:t>
            </a:r>
            <a:r>
              <a:rPr lang="ru-RU" sz="2400" dirty="0" err="1"/>
              <a:t>қосылатын</a:t>
            </a:r>
            <a:r>
              <a:rPr lang="ru-RU" sz="2400" dirty="0"/>
              <a:t>) – </a:t>
            </a:r>
            <a:r>
              <a:rPr lang="ru-RU" sz="2400" dirty="0" err="1"/>
              <a:t>бүтін</a:t>
            </a:r>
            <a:r>
              <a:rPr lang="ru-RU" sz="2400" dirty="0"/>
              <a:t> </a:t>
            </a:r>
            <a:r>
              <a:rPr lang="ru-RU" sz="2400" b="1" dirty="0" err="1"/>
              <a:t>объектіге</a:t>
            </a:r>
            <a:r>
              <a:rPr lang="ru-RU" sz="2400" b="1" dirty="0"/>
              <a:t> </a:t>
            </a:r>
            <a:r>
              <a:rPr lang="ru-RU" sz="2400" b="1" dirty="0" err="1"/>
              <a:t>сәйкес</a:t>
            </a:r>
            <a:r>
              <a:rPr lang="ru-RU" sz="2400" b="1" dirty="0"/>
              <a:t> </a:t>
            </a:r>
            <a:r>
              <a:rPr lang="ru-RU" sz="2400" b="1" dirty="0" err="1"/>
              <a:t>келетін</a:t>
            </a:r>
            <a:r>
              <a:rPr lang="ru-RU" sz="2400" b="1" dirty="0"/>
              <a:t> </a:t>
            </a:r>
            <a:r>
              <a:rPr lang="ru-RU" sz="2400" b="1" dirty="0" err="1"/>
              <a:t>шаманың</a:t>
            </a:r>
            <a:r>
              <a:rPr lang="ru-RU" sz="2400" b="1" dirty="0"/>
              <a:t> </a:t>
            </a:r>
            <a:r>
              <a:rPr lang="ru-RU" sz="2400" b="1" dirty="0" err="1"/>
              <a:t>мәні</a:t>
            </a:r>
            <a:r>
              <a:rPr lang="ru-RU" sz="2400" b="1" dirty="0"/>
              <a:t> </a:t>
            </a:r>
            <a:r>
              <a:rPr lang="ru-RU" sz="2400" b="1" dirty="0" err="1"/>
              <a:t>оның</a:t>
            </a:r>
            <a:r>
              <a:rPr lang="ru-RU" sz="2400" b="1" dirty="0"/>
              <a:t> </a:t>
            </a:r>
            <a:r>
              <a:rPr lang="ru-RU" sz="2400" b="1" dirty="0" err="1"/>
              <a:t>бөліктеріне</a:t>
            </a:r>
            <a:r>
              <a:rPr lang="ru-RU" sz="2400" b="1" dirty="0"/>
              <a:t> </a:t>
            </a:r>
            <a:r>
              <a:rPr lang="ru-RU" sz="2400" b="1" dirty="0" err="1"/>
              <a:t>сәйкес</a:t>
            </a:r>
            <a:r>
              <a:rPr lang="ru-RU" sz="2400" b="1" dirty="0"/>
              <a:t> </a:t>
            </a:r>
            <a:r>
              <a:rPr lang="ru-RU" sz="2400" b="1" dirty="0" err="1"/>
              <a:t>шамалардың</a:t>
            </a:r>
            <a:r>
              <a:rPr lang="ru-RU" sz="2400" b="1" dirty="0"/>
              <a:t> </a:t>
            </a:r>
            <a:r>
              <a:rPr lang="ru-RU" sz="2400" b="1" dirty="0" err="1"/>
              <a:t>мәндерінің</a:t>
            </a:r>
            <a:r>
              <a:rPr lang="ru-RU" sz="2400" b="1" dirty="0"/>
              <a:t> </a:t>
            </a:r>
            <a:r>
              <a:rPr lang="ru-RU" sz="2400" b="1" dirty="0" err="1"/>
              <a:t>қосындысына</a:t>
            </a:r>
            <a:r>
              <a:rPr lang="ru-RU" sz="2400" b="1" dirty="0"/>
              <a:t> </a:t>
            </a:r>
            <a:r>
              <a:rPr lang="ru-RU" sz="2400" b="1" dirty="0" err="1"/>
              <a:t>тең</a:t>
            </a:r>
            <a:r>
              <a:rPr lang="ru-RU" sz="2400" b="1" dirty="0"/>
              <a:t> </a:t>
            </a:r>
            <a:r>
              <a:rPr lang="ru-RU" sz="2400" dirty="0"/>
              <a:t>болу </a:t>
            </a:r>
            <a:r>
              <a:rPr lang="ru-RU" sz="2400" dirty="0" err="1"/>
              <a:t>фактісінен</a:t>
            </a:r>
            <a:r>
              <a:rPr lang="ru-RU" sz="2400" dirty="0"/>
              <a:t> </a:t>
            </a:r>
            <a:r>
              <a:rPr lang="ru-RU" sz="2400" dirty="0" err="1"/>
              <a:t>тұратын</a:t>
            </a:r>
            <a:r>
              <a:rPr lang="ru-RU" sz="2400" dirty="0"/>
              <a:t> </a:t>
            </a:r>
            <a:r>
              <a:rPr lang="ru-RU" sz="2400" dirty="0" err="1"/>
              <a:t>шамалардың</a:t>
            </a:r>
            <a:r>
              <a:rPr lang="ru-RU" sz="2400" dirty="0"/>
              <a:t> </a:t>
            </a:r>
            <a:r>
              <a:rPr lang="ru-RU" sz="2400" dirty="0" err="1"/>
              <a:t>қасиеті</a:t>
            </a:r>
            <a:r>
              <a:rPr lang="ru-RU" sz="2400" dirty="0"/>
              <a:t>, </a:t>
            </a:r>
            <a:r>
              <a:rPr lang="ru-RU" sz="2400" dirty="0" err="1"/>
              <a:t>объектінің</a:t>
            </a:r>
            <a:r>
              <a:rPr lang="ru-RU" sz="2400" dirty="0"/>
              <a:t> </a:t>
            </a:r>
            <a:r>
              <a:rPr lang="ru-RU" sz="2400" dirty="0" err="1"/>
              <a:t>бөліктерге</a:t>
            </a:r>
            <a:r>
              <a:rPr lang="ru-RU" sz="2400" dirty="0"/>
              <a:t> </a:t>
            </a:r>
            <a:r>
              <a:rPr lang="ru-RU" sz="2400" dirty="0" err="1"/>
              <a:t>бөлінуінің</a:t>
            </a:r>
            <a:r>
              <a:rPr lang="ru-RU" sz="2400" dirty="0"/>
              <a:t> </a:t>
            </a:r>
            <a:r>
              <a:rPr lang="ru-RU" sz="2400" dirty="0" err="1"/>
              <a:t>белгілі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класында</a:t>
            </a:r>
            <a:r>
              <a:rPr lang="ru-RU" sz="2400" dirty="0" smtClean="0"/>
              <a:t>.</a:t>
            </a:r>
          </a:p>
          <a:p>
            <a:pPr indent="542925" algn="just"/>
            <a:r>
              <a:rPr lang="ru-RU" sz="2400" dirty="0" err="1"/>
              <a:t>Жалпы</a:t>
            </a:r>
            <a:r>
              <a:rPr lang="ru-RU" sz="2400" dirty="0"/>
              <a:t> </a:t>
            </a:r>
            <a:r>
              <a:rPr lang="ru-RU" sz="2400" dirty="0" err="1"/>
              <a:t>қосынды</a:t>
            </a:r>
            <a:r>
              <a:rPr lang="ru-RU" sz="2400" dirty="0"/>
              <a:t> реакция </a:t>
            </a:r>
            <a:r>
              <a:rPr lang="ru-RU" sz="2400" dirty="0" err="1" smtClean="0"/>
              <a:t>үшін</a:t>
            </a:r>
            <a:r>
              <a:rPr lang="ru-RU" sz="2400" dirty="0" smtClean="0"/>
              <a:t>:</a:t>
            </a:r>
          </a:p>
          <a:p>
            <a:pPr indent="542925" algn="just"/>
            <a:r>
              <a:rPr lang="kk-KZ" sz="2400" dirty="0"/>
              <a:t>стандартты </a:t>
            </a:r>
            <a:r>
              <a:rPr lang="kk-KZ" sz="2400" b="1" dirty="0"/>
              <a:t>бос энергияның жалпы өзгерісі </a:t>
            </a:r>
            <a:r>
              <a:rPr lang="kk-KZ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G’°</a:t>
            </a:r>
            <a:r>
              <a:rPr lang="kk-KZ" sz="2400" b="1" dirty="0">
                <a:solidFill>
                  <a:srgbClr val="FF0000"/>
                </a:solidFill>
              </a:rPr>
              <a:t>общ </a:t>
            </a:r>
            <a:r>
              <a:rPr lang="kk-KZ" sz="2400" dirty="0"/>
              <a:t>жалпы екі реакцияның </a:t>
            </a:r>
            <a:r>
              <a:rPr lang="kk-KZ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G1‘° </a:t>
            </a:r>
            <a:r>
              <a:rPr lang="kk-KZ" sz="2400" dirty="0"/>
              <a:t>және </a:t>
            </a:r>
            <a:r>
              <a:rPr lang="kk-KZ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G2‘° </a:t>
            </a:r>
            <a:r>
              <a:rPr lang="kk-KZ" sz="2400" b="1" dirty="0"/>
              <a:t>стандартты бос энергияларының өзгерістерінің қосындысына </a:t>
            </a:r>
            <a:r>
              <a:rPr lang="kk-KZ" sz="2400" dirty="0"/>
              <a:t>тең:</a:t>
            </a:r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4681" y="1642230"/>
            <a:ext cx="1638926" cy="62664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3330" y="3037359"/>
            <a:ext cx="5260280" cy="79980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599" y="4102140"/>
            <a:ext cx="6934319" cy="196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05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490" y="292607"/>
            <a:ext cx="1138057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ru-RU" sz="2400" b="1" dirty="0" err="1">
                <a:solidFill>
                  <a:srgbClr val="FF0000"/>
                </a:solidFill>
              </a:rPr>
              <a:t>Биоэнергетиканың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бұл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принципі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түсіндіреді</a:t>
            </a:r>
            <a:r>
              <a:rPr lang="ru-RU" sz="2400" b="1" dirty="0">
                <a:solidFill>
                  <a:srgbClr val="FF0000"/>
                </a:solidFill>
              </a:rPr>
              <a:t>: </a:t>
            </a:r>
            <a:r>
              <a:rPr lang="ru-RU" sz="2400" dirty="0"/>
              <a:t>реакция </a:t>
            </a:r>
            <a:r>
              <a:rPr lang="ru-RU" sz="2400" dirty="0" err="1"/>
              <a:t>ретінде</a:t>
            </a:r>
            <a:r>
              <a:rPr lang="ru-RU" sz="2400" dirty="0"/>
              <a:t> (</a:t>
            </a:r>
            <a:r>
              <a:rPr lang="ru-RU" sz="2400" b="1" dirty="0" err="1">
                <a:solidFill>
                  <a:srgbClr val="FF0000"/>
                </a:solidFill>
              </a:rPr>
              <a:t>эндергоникалық</a:t>
            </a:r>
            <a:r>
              <a:rPr lang="ru-RU" sz="2400" dirty="0"/>
              <a:t> реакция), </a:t>
            </a:r>
            <a:r>
              <a:rPr lang="ru-RU" sz="2400" dirty="0" err="1"/>
              <a:t>термодинамикалық</a:t>
            </a:r>
            <a:r>
              <a:rPr lang="ru-RU" sz="2400" dirty="0"/>
              <a:t> </a:t>
            </a:r>
            <a:r>
              <a:rPr lang="ru-RU" sz="2400" dirty="0" err="1"/>
              <a:t>жағынан</a:t>
            </a:r>
            <a:r>
              <a:rPr lang="ru-RU" sz="2400" dirty="0"/>
              <a:t> </a:t>
            </a:r>
            <a:r>
              <a:rPr lang="ru-RU" sz="2400" dirty="0" err="1"/>
              <a:t>қолайлы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 smtClean="0"/>
              <a:t>, </a:t>
            </a:r>
            <a:r>
              <a:rPr lang="ru-RU" sz="2400" b="1" dirty="0" err="1" smtClean="0">
                <a:solidFill>
                  <a:srgbClr val="FF0000"/>
                </a:solidFill>
              </a:rPr>
              <a:t>жалпы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аралық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өнім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жоғары</a:t>
            </a:r>
            <a:r>
              <a:rPr lang="ru-RU" sz="2400" dirty="0"/>
              <a:t> </a:t>
            </a:r>
            <a:r>
              <a:rPr lang="ru-RU" sz="2400" b="1" dirty="0" err="1"/>
              <a:t>экзергониялық</a:t>
            </a:r>
            <a:r>
              <a:rPr lang="ru-RU" sz="2400" b="1" dirty="0"/>
              <a:t> </a:t>
            </a:r>
            <a:r>
              <a:rPr lang="ru-RU" sz="2400" b="1" dirty="0" err="1"/>
              <a:t>реакциямен</a:t>
            </a:r>
            <a:r>
              <a:rPr lang="ru-RU" sz="2400" b="1" dirty="0"/>
              <a:t> </a:t>
            </a:r>
            <a:r>
              <a:rPr lang="ru-RU" sz="2400" b="1" dirty="0" err="1"/>
              <a:t>біріктірілген</a:t>
            </a:r>
            <a:r>
              <a:rPr lang="ru-RU" sz="2400" b="1" dirty="0"/>
              <a:t> </a:t>
            </a:r>
            <a:r>
              <a:rPr lang="ru-RU" sz="2400" b="1" dirty="0" err="1"/>
              <a:t>кезде</a:t>
            </a:r>
            <a:r>
              <a:rPr lang="ru-RU" sz="2400" b="1" dirty="0"/>
              <a:t> тура </a:t>
            </a:r>
            <a:r>
              <a:rPr lang="ru-RU" sz="2400" b="1" dirty="0" err="1"/>
              <a:t>бағытта</a:t>
            </a:r>
            <a:r>
              <a:rPr lang="ru-RU" sz="2400" b="1" dirty="0"/>
              <a:t> </a:t>
            </a:r>
            <a:r>
              <a:rPr lang="ru-RU" sz="2400" b="1" dirty="0" err="1"/>
              <a:t>жүзеге</a:t>
            </a:r>
            <a:r>
              <a:rPr lang="ru-RU" sz="2400" b="1" dirty="0"/>
              <a:t> </a:t>
            </a:r>
            <a:r>
              <a:rPr lang="ru-RU" sz="2400" dirty="0" err="1"/>
              <a:t>асырылуы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</a:t>
            </a:r>
          </a:p>
          <a:p>
            <a:pPr indent="542925" algn="just"/>
            <a:r>
              <a:rPr lang="ru-RU" sz="2400" dirty="0" err="1" smtClean="0"/>
              <a:t>Мысалы</a:t>
            </a:r>
            <a:r>
              <a:rPr lang="ru-RU" sz="2400" dirty="0"/>
              <a:t>, </a:t>
            </a:r>
            <a:r>
              <a:rPr lang="ru-RU" sz="2400" dirty="0" err="1"/>
              <a:t>көптеген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организмдерде</a:t>
            </a:r>
            <a:r>
              <a:rPr lang="ru-RU" sz="2400" dirty="0"/>
              <a:t> </a:t>
            </a:r>
            <a:r>
              <a:rPr lang="ru-RU" sz="2400" b="1" dirty="0"/>
              <a:t>глюкоза-6-фосфаттың </a:t>
            </a:r>
            <a:r>
              <a:rPr lang="ru-RU" sz="2400" b="1" dirty="0" err="1"/>
              <a:t>синтезі</a:t>
            </a:r>
            <a:r>
              <a:rPr lang="ru-RU" sz="2400" b="1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глюкозаны</a:t>
            </a:r>
            <a:r>
              <a:rPr lang="ru-RU" sz="2400" dirty="0"/>
              <a:t> </a:t>
            </a:r>
            <a:r>
              <a:rPr lang="ru-RU" sz="2400" dirty="0" err="1"/>
              <a:t>қабылдаудың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бірінші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сатысы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 smtClean="0"/>
              <a:t>:</a:t>
            </a:r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r>
              <a:rPr lang="kk-KZ" sz="2400" dirty="0"/>
              <a:t>Бұл реакция үшін </a:t>
            </a:r>
            <a:r>
              <a:rPr lang="kk-KZ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G'° &gt; 0 </a:t>
            </a:r>
            <a:r>
              <a:rPr lang="kk-KZ" sz="2400" dirty="0"/>
              <a:t>және </a:t>
            </a:r>
            <a:r>
              <a:rPr lang="kk-KZ" sz="2400" b="1" dirty="0"/>
              <a:t>стандартты жағдайларда реакция көрсетілген бағытта өздігінен жүрмейді.</a:t>
            </a:r>
          </a:p>
          <a:p>
            <a:pPr indent="542925" algn="just"/>
            <a:r>
              <a:rPr lang="kk-KZ" sz="2400" dirty="0"/>
              <a:t>Жасушадағы тағы бір процесс, </a:t>
            </a:r>
            <a:r>
              <a:rPr lang="kk-KZ" sz="2400" b="1" dirty="0">
                <a:solidFill>
                  <a:srgbClr val="FF0000"/>
                </a:solidFill>
              </a:rPr>
              <a:t>АТФ-ның </a:t>
            </a:r>
            <a:r>
              <a:rPr lang="en-US" sz="2400" b="1" dirty="0">
                <a:solidFill>
                  <a:srgbClr val="FF0000"/>
                </a:solidFill>
              </a:rPr>
              <a:t>ADP </a:t>
            </a:r>
            <a:r>
              <a:rPr lang="kk-KZ" sz="2400" b="1" dirty="0">
                <a:solidFill>
                  <a:srgbClr val="FF0000"/>
                </a:solidFill>
              </a:rPr>
              <a:t>және </a:t>
            </a:r>
            <a:r>
              <a:rPr lang="en-US" sz="2400" b="1" dirty="0">
                <a:solidFill>
                  <a:srgbClr val="FF0000"/>
                </a:solidFill>
              </a:rPr>
              <a:t>Pi-</a:t>
            </a:r>
            <a:r>
              <a:rPr lang="kk-KZ" sz="2400" b="1" dirty="0">
                <a:solidFill>
                  <a:srgbClr val="FF0000"/>
                </a:solidFill>
              </a:rPr>
              <a:t>ге гидролизі</a:t>
            </a:r>
            <a:r>
              <a:rPr lang="kk-KZ" sz="2400" dirty="0"/>
              <a:t>, керісінше, жоғары </a:t>
            </a:r>
            <a:r>
              <a:rPr lang="kk-KZ" sz="2400" b="1" dirty="0">
                <a:solidFill>
                  <a:srgbClr val="FF0000"/>
                </a:solidFill>
              </a:rPr>
              <a:t>экзергониялық</a:t>
            </a:r>
            <a:r>
              <a:rPr lang="kk-KZ" sz="2400" dirty="0"/>
              <a:t>:</a:t>
            </a:r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99" y="2616250"/>
            <a:ext cx="9056244" cy="142440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9164" y="5197399"/>
            <a:ext cx="7184912" cy="133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68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0269" y="261204"/>
            <a:ext cx="1128171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b="1" dirty="0" err="1"/>
              <a:t>екі</a:t>
            </a:r>
            <a:r>
              <a:rPr lang="ru-RU" sz="2400" b="1" dirty="0"/>
              <a:t> реакция </a:t>
            </a:r>
            <a:r>
              <a:rPr lang="en-US" sz="2400" b="1" dirty="0">
                <a:solidFill>
                  <a:srgbClr val="FF0000"/>
                </a:solidFill>
              </a:rPr>
              <a:t>Pi </a:t>
            </a:r>
            <a:r>
              <a:rPr lang="ru-RU" sz="2400" b="1" dirty="0" err="1">
                <a:solidFill>
                  <a:srgbClr val="FF0000"/>
                </a:solidFill>
              </a:rPr>
              <a:t>және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H</a:t>
            </a:r>
            <a:r>
              <a:rPr lang="ru-RU" sz="2400" b="1" baseline="-25000" dirty="0" smtClean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ортақ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аралық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өнімдерімен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кезектескен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реакциялар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ретінде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қарастыруға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 smtClean="0"/>
              <a:t>:</a:t>
            </a:r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ru-RU" sz="2400" dirty="0" smtClean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r>
              <a:rPr lang="kk-KZ" sz="2400" dirty="0" smtClean="0"/>
              <a:t>Стандартты </a:t>
            </a:r>
            <a:r>
              <a:rPr lang="kk-KZ" sz="2400" b="1" dirty="0">
                <a:solidFill>
                  <a:srgbClr val="FF0000"/>
                </a:solidFill>
              </a:rPr>
              <a:t>бос энергияның жалпы өзгерісін </a:t>
            </a:r>
            <a:r>
              <a:rPr lang="kk-KZ" sz="2400" dirty="0"/>
              <a:t>жеке реакциялардың </a:t>
            </a:r>
            <a:r>
              <a:rPr lang="kk-KZ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G'° </a:t>
            </a:r>
            <a:r>
              <a:rPr lang="kk-KZ" sz="2400" dirty="0"/>
              <a:t>қосындысы ретінде алуға болады</a:t>
            </a:r>
            <a:r>
              <a:rPr lang="kk-KZ" sz="2400" dirty="0" smtClean="0"/>
              <a:t>:</a:t>
            </a:r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r>
              <a:rPr lang="kk-KZ" sz="2400" b="1" dirty="0" smtClean="0">
                <a:solidFill>
                  <a:srgbClr val="FF0000"/>
                </a:solidFill>
              </a:rPr>
              <a:t>Жалпы </a:t>
            </a:r>
            <a:r>
              <a:rPr lang="kk-KZ" sz="2400" b="1" dirty="0">
                <a:solidFill>
                  <a:srgbClr val="FF0000"/>
                </a:solidFill>
              </a:rPr>
              <a:t>реакция экзергоникалық </a:t>
            </a:r>
            <a:r>
              <a:rPr lang="kk-KZ" sz="2400" dirty="0"/>
              <a:t>болып табылады және </a:t>
            </a:r>
            <a:r>
              <a:rPr lang="kk-KZ" sz="2400" b="1" dirty="0">
                <a:solidFill>
                  <a:srgbClr val="FF0000"/>
                </a:solidFill>
              </a:rPr>
              <a:t>АТФ-да жинақталған энергия</a:t>
            </a:r>
            <a:r>
              <a:rPr lang="kk-KZ" sz="2400" dirty="0"/>
              <a:t> </a:t>
            </a:r>
            <a:r>
              <a:rPr lang="kk-KZ" sz="2400" b="1" dirty="0"/>
              <a:t>глюкоза-6-фосфатты синтездеу үшін пайдаланылады</a:t>
            </a:r>
            <a:r>
              <a:rPr lang="kk-KZ" sz="2400" dirty="0"/>
              <a:t>, дегенмен бұл қосылыстың </a:t>
            </a:r>
            <a:r>
              <a:rPr lang="kk-KZ" sz="2400" b="1" dirty="0">
                <a:solidFill>
                  <a:srgbClr val="FF0000"/>
                </a:solidFill>
              </a:rPr>
              <a:t>глюкозадан және бейорганикалық </a:t>
            </a:r>
            <a:r>
              <a:rPr lang="en-US" sz="2400" b="1" dirty="0">
                <a:solidFill>
                  <a:srgbClr val="FF0000"/>
                </a:solidFill>
              </a:rPr>
              <a:t>Pi </a:t>
            </a:r>
            <a:r>
              <a:rPr lang="kk-KZ" sz="2400" b="1" dirty="0">
                <a:solidFill>
                  <a:srgbClr val="FF0000"/>
                </a:solidFill>
              </a:rPr>
              <a:t>фосфатынан түзілуі </a:t>
            </a:r>
            <a:r>
              <a:rPr lang="kk-KZ" sz="2400" b="1" dirty="0"/>
              <a:t>эндергоникалық процесс болып табылады</a:t>
            </a:r>
            <a:r>
              <a:rPr lang="kk-KZ" sz="2400" dirty="0" smtClean="0"/>
              <a:t>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722" y="1154141"/>
            <a:ext cx="8408813" cy="175240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426" y="3694224"/>
            <a:ext cx="8038109" cy="11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582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8919" y="280250"/>
            <a:ext cx="11430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ru-RU" sz="2800" b="1" dirty="0" smtClean="0">
                <a:solidFill>
                  <a:srgbClr val="FF0000"/>
                </a:solidFill>
              </a:rPr>
              <a:t>АТФ-</a:t>
            </a:r>
            <a:r>
              <a:rPr lang="ru-RU" sz="2800" b="1" dirty="0" err="1" smtClean="0">
                <a:solidFill>
                  <a:srgbClr val="FF0000"/>
                </a:solidFill>
              </a:rPr>
              <a:t>тан</a:t>
            </a:r>
            <a:r>
              <a:rPr lang="ru-RU" sz="2800" dirty="0" smtClean="0"/>
              <a:t> </a:t>
            </a:r>
            <a:r>
              <a:rPr lang="ru-RU" sz="2800" b="1" dirty="0"/>
              <a:t>фосфат </a:t>
            </a:r>
            <a:r>
              <a:rPr lang="ru-RU" sz="2800" b="1" dirty="0" err="1"/>
              <a:t>тобын</a:t>
            </a:r>
            <a:r>
              <a:rPr lang="ru-RU" sz="2800" b="1" dirty="0"/>
              <a:t> беру </a:t>
            </a:r>
            <a:r>
              <a:rPr lang="ru-RU" sz="2800" b="1" dirty="0" err="1"/>
              <a:t>арқылы</a:t>
            </a:r>
            <a:r>
              <a:rPr lang="ru-RU" sz="2800" b="1" dirty="0"/>
              <a:t> </a:t>
            </a:r>
            <a:r>
              <a:rPr lang="ru-RU" sz="2800" b="1" dirty="0" err="1"/>
              <a:t>жасушада</a:t>
            </a:r>
            <a:r>
              <a:rPr lang="ru-RU" sz="2800" b="1" dirty="0"/>
              <a:t> глюкоза-6-фосфаттың </a:t>
            </a:r>
            <a:r>
              <a:rPr lang="ru-RU" sz="2800" b="1" dirty="0" err="1"/>
              <a:t>түзілуінің</a:t>
            </a:r>
            <a:r>
              <a:rPr lang="ru-RU" sz="2800" b="1" dirty="0"/>
              <a:t> </a:t>
            </a:r>
            <a:r>
              <a:rPr lang="ru-RU" sz="2800" b="1" dirty="0" err="1"/>
              <a:t>нақты</a:t>
            </a:r>
            <a:r>
              <a:rPr lang="ru-RU" sz="2800" b="1" dirty="0"/>
              <a:t> </a:t>
            </a:r>
            <a:r>
              <a:rPr lang="ru-RU" sz="2800" b="1" dirty="0" err="1"/>
              <a:t>жолы</a:t>
            </a:r>
            <a:r>
              <a:rPr lang="ru-RU" sz="2800" b="1" dirty="0"/>
              <a:t> </a:t>
            </a:r>
            <a:r>
              <a:rPr lang="ru-RU" sz="2800" dirty="0" err="1"/>
              <a:t>жоғарыда</a:t>
            </a:r>
            <a:r>
              <a:rPr lang="ru-RU" sz="2800" dirty="0"/>
              <a:t> </a:t>
            </a:r>
            <a:r>
              <a:rPr lang="ru-RU" sz="2800" dirty="0" err="1"/>
              <a:t>көрсетілген</a:t>
            </a:r>
            <a:r>
              <a:rPr lang="ru-RU" sz="2800" dirty="0"/>
              <a:t> (</a:t>
            </a:r>
            <a:r>
              <a:rPr lang="ru-RU" sz="2800" b="1" dirty="0">
                <a:solidFill>
                  <a:srgbClr val="FF0000"/>
                </a:solidFill>
              </a:rPr>
              <a:t>1) </a:t>
            </a:r>
            <a:r>
              <a:rPr lang="ru-RU" sz="2800" b="1" dirty="0" err="1">
                <a:solidFill>
                  <a:srgbClr val="FF0000"/>
                </a:solidFill>
              </a:rPr>
              <a:t>және</a:t>
            </a:r>
            <a:r>
              <a:rPr lang="ru-RU" sz="2800" b="1" dirty="0">
                <a:solidFill>
                  <a:srgbClr val="FF0000"/>
                </a:solidFill>
              </a:rPr>
              <a:t> (2) </a:t>
            </a:r>
            <a:r>
              <a:rPr lang="ru-RU" sz="2800" b="1" dirty="0" err="1">
                <a:solidFill>
                  <a:srgbClr val="FF0000"/>
                </a:solidFill>
              </a:rPr>
              <a:t>реакциялардан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ерекшеленеді</a:t>
            </a:r>
            <a:r>
              <a:rPr lang="ru-RU" sz="2800" dirty="0"/>
              <a:t>, </a:t>
            </a:r>
            <a:r>
              <a:rPr lang="ru-RU" sz="2800" dirty="0" err="1"/>
              <a:t>бірақ</a:t>
            </a:r>
            <a:r>
              <a:rPr lang="ru-RU" sz="2800" dirty="0"/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соңғы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нәтиже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/>
              <a:t>екі</a:t>
            </a:r>
            <a:r>
              <a:rPr lang="ru-RU" sz="2800" b="1" dirty="0"/>
              <a:t> </a:t>
            </a:r>
            <a:r>
              <a:rPr lang="ru-RU" sz="2800" b="1" dirty="0" err="1"/>
              <a:t>реакцияны</a:t>
            </a:r>
            <a:r>
              <a:rPr lang="ru-RU" sz="2800" b="1" dirty="0"/>
              <a:t> </a:t>
            </a:r>
            <a:r>
              <a:rPr lang="ru-RU" sz="2800" b="1" dirty="0" err="1"/>
              <a:t>қосқанда</a:t>
            </a:r>
            <a:r>
              <a:rPr lang="ru-RU" sz="2800" b="1" dirty="0"/>
              <a:t> </a:t>
            </a:r>
            <a:r>
              <a:rPr lang="ru-RU" sz="2800" b="1" dirty="0" err="1"/>
              <a:t>алынған</a:t>
            </a:r>
            <a:r>
              <a:rPr lang="ru-RU" sz="2800" b="1" dirty="0"/>
              <a:t> </a:t>
            </a:r>
            <a:r>
              <a:rPr lang="ru-RU" sz="2800" b="1" dirty="0" err="1"/>
              <a:t>нәтижемен</a:t>
            </a:r>
            <a:r>
              <a:rPr lang="ru-RU" sz="2800" b="1" dirty="0"/>
              <a:t> </a:t>
            </a:r>
            <a:r>
              <a:rPr lang="ru-RU" sz="2800" b="1" dirty="0" err="1"/>
              <a:t>бірдей</a:t>
            </a:r>
            <a:r>
              <a:rPr lang="ru-RU" sz="2800" dirty="0"/>
              <a:t>.</a:t>
            </a:r>
          </a:p>
          <a:p>
            <a:pPr indent="542925" algn="just"/>
            <a:r>
              <a:rPr lang="ru-RU" sz="2800" b="1" dirty="0" err="1">
                <a:solidFill>
                  <a:srgbClr val="FF0000"/>
                </a:solidFill>
              </a:rPr>
              <a:t>Термодинамикалық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есептеулерде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 err="1"/>
              <a:t>процестің</a:t>
            </a:r>
            <a:r>
              <a:rPr lang="ru-RU" sz="2800" dirty="0"/>
              <a:t> </a:t>
            </a:r>
            <a:r>
              <a:rPr lang="ru-RU" sz="2800" b="1" dirty="0" err="1"/>
              <a:t>басындағы</a:t>
            </a:r>
            <a:r>
              <a:rPr lang="ru-RU" sz="2800" b="1" dirty="0"/>
              <a:t> </a:t>
            </a:r>
            <a:r>
              <a:rPr lang="ru-RU" sz="2800" b="1" dirty="0" err="1"/>
              <a:t>және</a:t>
            </a:r>
            <a:r>
              <a:rPr lang="ru-RU" sz="2800" b="1" dirty="0"/>
              <a:t> </a:t>
            </a:r>
            <a:r>
              <a:rPr lang="ru-RU" sz="2800" b="1" dirty="0" err="1"/>
              <a:t>соңындағы</a:t>
            </a:r>
            <a:r>
              <a:rPr lang="ru-RU" sz="2800" b="1" dirty="0"/>
              <a:t> </a:t>
            </a:r>
            <a:r>
              <a:rPr lang="ru-RU" sz="2800" b="1" dirty="0" err="1"/>
              <a:t>жүйенің</a:t>
            </a:r>
            <a:r>
              <a:rPr lang="ru-RU" sz="2800" b="1" dirty="0"/>
              <a:t> </a:t>
            </a:r>
            <a:r>
              <a:rPr lang="ru-RU" sz="2800" b="1" dirty="0" err="1"/>
              <a:t>күйлері</a:t>
            </a:r>
            <a:r>
              <a:rPr lang="ru-RU" sz="2800" b="1" dirty="0"/>
              <a:t> осы </a:t>
            </a:r>
            <a:r>
              <a:rPr lang="ru-RU" sz="2800" b="1" dirty="0" err="1"/>
              <a:t>заттар</a:t>
            </a:r>
            <a:r>
              <a:rPr lang="ru-RU" sz="2800" b="1" dirty="0"/>
              <a:t> </a:t>
            </a:r>
            <a:r>
              <a:rPr lang="ru-RU" sz="2800" b="1" dirty="0" err="1"/>
              <a:t>арқылы</a:t>
            </a:r>
            <a:r>
              <a:rPr lang="ru-RU" sz="2800" b="1" dirty="0"/>
              <a:t> </a:t>
            </a:r>
            <a:r>
              <a:rPr lang="ru-RU" sz="2800" dirty="0" err="1"/>
              <a:t>көрсетіледі</a:t>
            </a:r>
            <a:r>
              <a:rPr lang="ru-RU" sz="2800" dirty="0"/>
              <a:t>.</a:t>
            </a:r>
          </a:p>
          <a:p>
            <a:pPr indent="542925" algn="just"/>
            <a:r>
              <a:rPr lang="ru-RU" sz="2800" dirty="0"/>
              <a:t>Ал </a:t>
            </a:r>
            <a:r>
              <a:rPr lang="ru-RU" sz="2800" dirty="0" err="1"/>
              <a:t>бастапқы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соңғы</a:t>
            </a:r>
            <a:r>
              <a:rPr lang="ru-RU" sz="2800" dirty="0"/>
              <a:t> </a:t>
            </a:r>
            <a:r>
              <a:rPr lang="ru-RU" sz="2800" dirty="0" err="1"/>
              <a:t>күйлер</a:t>
            </a:r>
            <a:r>
              <a:rPr lang="ru-RU" sz="2800" dirty="0"/>
              <a:t> </a:t>
            </a:r>
            <a:r>
              <a:rPr lang="ru-RU" sz="2800" dirty="0" err="1"/>
              <a:t>арасындағы</a:t>
            </a:r>
            <a:r>
              <a:rPr lang="ru-RU" sz="2800" dirty="0"/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жол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маңызды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емес</a:t>
            </a:r>
            <a:r>
              <a:rPr lang="ru-RU" sz="2800" dirty="0"/>
              <a:t>. </a:t>
            </a:r>
            <a:endParaRPr lang="ru-RU" sz="2800" dirty="0" smtClean="0"/>
          </a:p>
          <a:p>
            <a:pPr indent="542925" algn="just"/>
            <a:r>
              <a:rPr lang="ru-RU" sz="2800" dirty="0" smtClean="0"/>
              <a:t>∆</a:t>
            </a:r>
            <a:r>
              <a:rPr lang="en-US" sz="2800" dirty="0"/>
              <a:t>G'° </a:t>
            </a:r>
            <a:r>
              <a:rPr lang="ru-RU" sz="2800" dirty="0" err="1"/>
              <a:t>реакцияның</a:t>
            </a:r>
            <a:r>
              <a:rPr lang="ru-RU" sz="2800" dirty="0"/>
              <a:t> тепе-</a:t>
            </a:r>
            <a:r>
              <a:rPr lang="ru-RU" sz="2800" dirty="0" err="1"/>
              <a:t>теңдік</a:t>
            </a:r>
            <a:r>
              <a:rPr lang="ru-RU" sz="2800" dirty="0"/>
              <a:t> </a:t>
            </a:r>
            <a:r>
              <a:rPr lang="ru-RU" sz="2800" dirty="0" err="1"/>
              <a:t>константасын</a:t>
            </a:r>
            <a:r>
              <a:rPr lang="ru-RU" sz="2800" dirty="0"/>
              <a:t> </a:t>
            </a:r>
            <a:r>
              <a:rPr lang="ru-RU" sz="2800" dirty="0" err="1"/>
              <a:t>өрнектеу</a:t>
            </a:r>
            <a:r>
              <a:rPr lang="ru-RU" sz="2800" dirty="0"/>
              <a:t> </a:t>
            </a:r>
            <a:r>
              <a:rPr lang="ru-RU" sz="2800" dirty="0" err="1"/>
              <a:t>тәсілі</a:t>
            </a:r>
            <a:r>
              <a:rPr lang="ru-RU" sz="2800" dirty="0"/>
              <a:t> </a:t>
            </a:r>
            <a:r>
              <a:rPr lang="ru-RU" sz="2800" dirty="0" err="1"/>
              <a:t>екенін</a:t>
            </a:r>
            <a:r>
              <a:rPr lang="ru-RU" sz="2800" dirty="0"/>
              <a:t> </a:t>
            </a:r>
            <a:r>
              <a:rPr lang="ru-RU" sz="2800" dirty="0" err="1"/>
              <a:t>жоғарыда</a:t>
            </a:r>
            <a:r>
              <a:rPr lang="ru-RU" sz="2800" dirty="0"/>
              <a:t> </a:t>
            </a:r>
            <a:r>
              <a:rPr lang="ru-RU" sz="2800" dirty="0" err="1"/>
              <a:t>айттық</a:t>
            </a:r>
            <a:r>
              <a:rPr lang="ru-RU" sz="2800" dirty="0"/>
              <a:t>. (1) Реакция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endParaRPr lang="ru-RU" sz="2800" dirty="0" smtClean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ru-RU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i="1" dirty="0" smtClean="0"/>
          </a:p>
          <a:p>
            <a:pPr indent="542925" algn="just"/>
            <a:endParaRPr lang="kk-KZ" sz="2400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292" y="4545212"/>
            <a:ext cx="8484091" cy="144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559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8919" y="280250"/>
            <a:ext cx="1143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kk-KZ" sz="2400" b="1" dirty="0" smtClean="0">
                <a:solidFill>
                  <a:srgbClr val="FF0000"/>
                </a:solidFill>
              </a:rPr>
              <a:t>Н</a:t>
            </a:r>
            <a:r>
              <a:rPr lang="kk-KZ" sz="2400" b="1" baseline="-25000" dirty="0" smtClean="0">
                <a:solidFill>
                  <a:srgbClr val="FF0000"/>
                </a:solidFill>
              </a:rPr>
              <a:t>2</a:t>
            </a:r>
            <a:r>
              <a:rPr lang="kk-KZ" sz="2400" b="1" dirty="0" smtClean="0">
                <a:solidFill>
                  <a:srgbClr val="FF0000"/>
                </a:solidFill>
              </a:rPr>
              <a:t>О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өрнекке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қосылмағанын</a:t>
            </a:r>
            <a:r>
              <a:rPr lang="ru-RU" sz="2400" dirty="0"/>
              <a:t> </a:t>
            </a:r>
            <a:r>
              <a:rPr lang="ru-RU" sz="2400" dirty="0" err="1"/>
              <a:t>ескерген</a:t>
            </a:r>
            <a:r>
              <a:rPr lang="ru-RU" sz="2400" dirty="0"/>
              <a:t> </a:t>
            </a:r>
            <a:r>
              <a:rPr lang="ru-RU" sz="2400" dirty="0" err="1"/>
              <a:t>жөн</a:t>
            </a:r>
            <a:r>
              <a:rPr lang="ru-RU" sz="2400" dirty="0"/>
              <a:t>, </a:t>
            </a:r>
            <a:r>
              <a:rPr lang="ru-RU" sz="2400" dirty="0" err="1"/>
              <a:t>өйткені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судың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концентрациясы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(55,5 М) реакция </a:t>
            </a:r>
            <a:r>
              <a:rPr lang="ru-RU" sz="2400" dirty="0" err="1"/>
              <a:t>кезінде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өзгермейді</a:t>
            </a:r>
            <a:r>
              <a:rPr lang="ru-RU" sz="2400" dirty="0"/>
              <a:t>. АТФ гидролиз </a:t>
            </a:r>
            <a:r>
              <a:rPr lang="ru-RU" sz="2400" dirty="0" err="1"/>
              <a:t>реакциясының</a:t>
            </a:r>
            <a:r>
              <a:rPr lang="ru-RU" sz="2400" dirty="0"/>
              <a:t> тепе-</a:t>
            </a:r>
            <a:r>
              <a:rPr lang="ru-RU" sz="2400" dirty="0" err="1"/>
              <a:t>теңдік</a:t>
            </a:r>
            <a:r>
              <a:rPr lang="ru-RU" sz="2400" dirty="0"/>
              <a:t> </a:t>
            </a:r>
            <a:r>
              <a:rPr lang="ru-RU" sz="2400" dirty="0" err="1"/>
              <a:t>константасы</a:t>
            </a:r>
            <a:r>
              <a:rPr lang="ru-RU" sz="2400" dirty="0"/>
              <a:t> </a:t>
            </a:r>
            <a:r>
              <a:rPr lang="ru-RU" sz="2400" dirty="0" err="1" smtClean="0"/>
              <a:t>тең</a:t>
            </a:r>
            <a:endParaRPr lang="ru-RU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kk-KZ" sz="2400" dirty="0"/>
          </a:p>
          <a:p>
            <a:pPr indent="542925" algn="just"/>
            <a:endParaRPr lang="kk-KZ" sz="2400" dirty="0" smtClean="0"/>
          </a:p>
          <a:p>
            <a:pPr indent="542925" algn="just"/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811" y="1835618"/>
            <a:ext cx="9366422" cy="328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69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702" y="282306"/>
            <a:ext cx="1120757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dirty="0" err="1"/>
              <a:t>жерде</a:t>
            </a:r>
            <a:r>
              <a:rPr lang="ru-RU" sz="2800" dirty="0"/>
              <a:t> </a:t>
            </a:r>
            <a:r>
              <a:rPr lang="ru-RU" sz="2800" b="1" dirty="0"/>
              <a:t>тепе-</a:t>
            </a:r>
            <a:r>
              <a:rPr lang="ru-RU" sz="2800" b="1" dirty="0" err="1"/>
              <a:t>теңдік</a:t>
            </a:r>
            <a:r>
              <a:rPr lang="ru-RU" sz="2800" b="1" dirty="0"/>
              <a:t> </a:t>
            </a:r>
            <a:r>
              <a:rPr lang="ru-RU" sz="2800" b="1" dirty="0" err="1"/>
              <a:t>константасына</a:t>
            </a:r>
            <a:r>
              <a:rPr lang="ru-RU" sz="2800" b="1" dirty="0"/>
              <a:t> </a:t>
            </a:r>
            <a:r>
              <a:rPr lang="ru-RU" sz="2800" b="1" dirty="0" err="1"/>
              <a:t>қатысты</a:t>
            </a:r>
            <a:r>
              <a:rPr lang="ru-RU" sz="2800" b="1" dirty="0"/>
              <a:t> </a:t>
            </a:r>
            <a:r>
              <a:rPr lang="ru-RU" sz="2800" b="1" dirty="0" err="1"/>
              <a:t>маңызды</a:t>
            </a:r>
            <a:r>
              <a:rPr lang="ru-RU" sz="2800" b="1" dirty="0"/>
              <a:t> </a:t>
            </a:r>
            <a:r>
              <a:rPr lang="ru-RU" sz="2800" b="1" dirty="0" err="1"/>
              <a:t>жайтқа</a:t>
            </a:r>
            <a:r>
              <a:rPr lang="ru-RU" sz="2800" b="1" dirty="0"/>
              <a:t> </a:t>
            </a:r>
            <a:r>
              <a:rPr lang="ru-RU" sz="2800" b="1" dirty="0" err="1"/>
              <a:t>назар</a:t>
            </a:r>
            <a:r>
              <a:rPr lang="ru-RU" sz="2800" b="1" dirty="0"/>
              <a:t> </a:t>
            </a:r>
            <a:r>
              <a:rPr lang="ru-RU" sz="2800" b="1" dirty="0" err="1"/>
              <a:t>аудару</a:t>
            </a:r>
            <a:r>
              <a:rPr lang="ru-RU" sz="2800" b="1" dirty="0"/>
              <a:t> </a:t>
            </a:r>
            <a:r>
              <a:rPr lang="ru-RU" sz="2800" b="1" dirty="0" err="1"/>
              <a:t>керек</a:t>
            </a:r>
            <a:r>
              <a:rPr lang="ru-RU" sz="2800" b="1" dirty="0"/>
              <a:t>.</a:t>
            </a:r>
          </a:p>
          <a:p>
            <a:pPr indent="542925" algn="just"/>
            <a:r>
              <a:rPr lang="ru-RU" sz="2800" dirty="0" err="1"/>
              <a:t>Үшіншісін</a:t>
            </a:r>
            <a:r>
              <a:rPr lang="ru-RU" sz="2800" dirty="0"/>
              <a:t> </a:t>
            </a:r>
            <a:r>
              <a:rPr lang="ru-RU" sz="2800" dirty="0" err="1"/>
              <a:t>құрайтын</a:t>
            </a:r>
            <a:r>
              <a:rPr lang="ru-RU" sz="2800" dirty="0"/>
              <a:t> </a:t>
            </a:r>
            <a:r>
              <a:rPr lang="ru-RU" sz="2800" dirty="0" err="1"/>
              <a:t>екі</a:t>
            </a:r>
            <a:r>
              <a:rPr lang="ru-RU" sz="2800" dirty="0"/>
              <a:t> </a:t>
            </a:r>
            <a:r>
              <a:rPr lang="ru-RU" sz="2800" dirty="0" err="1"/>
              <a:t>реакцияның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∆</a:t>
            </a:r>
            <a:r>
              <a:rPr lang="en-US" sz="2800" b="1" dirty="0">
                <a:solidFill>
                  <a:srgbClr val="FF0000"/>
                </a:solidFill>
              </a:rPr>
              <a:t>G'° </a:t>
            </a:r>
            <a:r>
              <a:rPr lang="ru-RU" sz="2800" b="1" dirty="0" err="1">
                <a:solidFill>
                  <a:srgbClr val="FF0000"/>
                </a:solidFill>
              </a:rPr>
              <a:t>қосындысы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аддитивті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dirty="0" err="1"/>
              <a:t>болғанымен</a:t>
            </a:r>
            <a:r>
              <a:rPr lang="ru-RU" sz="2800" dirty="0"/>
              <a:t>, </a:t>
            </a:r>
            <a:r>
              <a:rPr lang="ru-RU" sz="2800" b="1" dirty="0" err="1">
                <a:solidFill>
                  <a:srgbClr val="FF0000"/>
                </a:solidFill>
              </a:rPr>
              <a:t>жалпы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реакцияның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K’eq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/>
              <a:t>осы </a:t>
            </a:r>
            <a:r>
              <a:rPr lang="ru-RU" sz="2800" b="1" dirty="0" err="1"/>
              <a:t>жеке</a:t>
            </a:r>
            <a:r>
              <a:rPr lang="ru-RU" sz="2800" b="1" dirty="0"/>
              <a:t> </a:t>
            </a:r>
            <a:r>
              <a:rPr lang="ru-RU" sz="2800" b="1" dirty="0" err="1"/>
              <a:t>реакциялардың</a:t>
            </a:r>
            <a:r>
              <a:rPr lang="ru-RU" sz="2800" b="1" dirty="0"/>
              <a:t> </a:t>
            </a:r>
            <a:r>
              <a:rPr lang="en-US" sz="2800" b="1" dirty="0" err="1"/>
              <a:t>K’eq</a:t>
            </a:r>
            <a:r>
              <a:rPr lang="en-US" sz="2800" b="1" dirty="0"/>
              <a:t> </a:t>
            </a:r>
            <a:r>
              <a:rPr lang="ru-RU" sz="2800" b="1" dirty="0" err="1"/>
              <a:t>көбейтіндісіне</a:t>
            </a:r>
            <a:r>
              <a:rPr lang="ru-RU" sz="2800" b="1" dirty="0"/>
              <a:t> </a:t>
            </a:r>
            <a:r>
              <a:rPr lang="ru-RU" sz="2800" b="1" dirty="0" err="1"/>
              <a:t>тең</a:t>
            </a:r>
            <a:r>
              <a:rPr lang="ru-RU" sz="2800" b="1" dirty="0"/>
              <a:t>.</a:t>
            </a:r>
          </a:p>
          <a:p>
            <a:pPr indent="542925" algn="just"/>
            <a:r>
              <a:rPr lang="ru-RU" sz="2800" dirty="0" err="1"/>
              <a:t>Реакциялардың</a:t>
            </a:r>
            <a:r>
              <a:rPr lang="ru-RU" sz="2800" dirty="0"/>
              <a:t> тепе-</a:t>
            </a:r>
            <a:r>
              <a:rPr lang="ru-RU" sz="2800" dirty="0" err="1"/>
              <a:t>теңдік</a:t>
            </a:r>
            <a:r>
              <a:rPr lang="ru-RU" sz="2800" dirty="0"/>
              <a:t> </a:t>
            </a:r>
            <a:r>
              <a:rPr lang="ru-RU" sz="2800" dirty="0" err="1"/>
              <a:t>константалары</a:t>
            </a:r>
            <a:r>
              <a:rPr lang="ru-RU" sz="2800" dirty="0"/>
              <a:t> </a:t>
            </a:r>
            <a:r>
              <a:rPr lang="ru-RU" sz="2800" dirty="0" err="1"/>
              <a:t>мультипликативті</a:t>
            </a:r>
            <a:r>
              <a:rPr lang="ru-RU" sz="2800" dirty="0"/>
              <a:t> </a:t>
            </a:r>
            <a:r>
              <a:rPr lang="ru-RU" sz="2800" dirty="0" err="1"/>
              <a:t>деп</a:t>
            </a:r>
            <a:r>
              <a:rPr lang="ru-RU" sz="2800" dirty="0"/>
              <a:t> </a:t>
            </a:r>
            <a:r>
              <a:rPr lang="ru-RU" sz="2800" dirty="0" err="1"/>
              <a:t>аталады</a:t>
            </a:r>
            <a:r>
              <a:rPr lang="ru-RU" sz="2800" dirty="0"/>
              <a:t>. Глюкоза-6-фосфат </a:t>
            </a:r>
            <a:r>
              <a:rPr lang="ru-RU" sz="2800" dirty="0" err="1"/>
              <a:t>синтезімен</a:t>
            </a:r>
            <a:r>
              <a:rPr lang="ru-RU" sz="2800" dirty="0"/>
              <a:t> АТФ </a:t>
            </a:r>
            <a:r>
              <a:rPr lang="ru-RU" sz="2800" dirty="0" err="1"/>
              <a:t>гидролизінің</a:t>
            </a:r>
            <a:r>
              <a:rPr lang="ru-RU" sz="2800" dirty="0"/>
              <a:t> </a:t>
            </a:r>
            <a:r>
              <a:rPr lang="ru-RU" sz="2800" dirty="0" err="1"/>
              <a:t>бір-бірімен</a:t>
            </a:r>
            <a:r>
              <a:rPr lang="ru-RU" sz="2800" dirty="0"/>
              <a:t> </a:t>
            </a:r>
            <a:r>
              <a:rPr lang="ru-RU" sz="2800" dirty="0" err="1"/>
              <a:t>байланысы</a:t>
            </a:r>
            <a:r>
              <a:rPr lang="ru-RU" sz="2800" dirty="0"/>
              <a:t>  </a:t>
            </a:r>
            <a:r>
              <a:rPr lang="ru-RU" sz="2800" dirty="0" err="1"/>
              <a:t>есебінен</a:t>
            </a:r>
            <a:r>
              <a:rPr lang="ru-RU" sz="2800" dirty="0"/>
              <a:t> </a:t>
            </a:r>
            <a:r>
              <a:rPr lang="en-US" sz="2800" dirty="0" err="1"/>
              <a:t>K'eq</a:t>
            </a:r>
            <a:r>
              <a:rPr lang="en-US" sz="2800" dirty="0"/>
              <a:t> </a:t>
            </a:r>
            <a:r>
              <a:rPr lang="ru-RU" sz="2800" dirty="0"/>
              <a:t>2,0х10</a:t>
            </a:r>
            <a:r>
              <a:rPr lang="ru-RU" sz="2800" baseline="30000" dirty="0"/>
              <a:t>5</a:t>
            </a:r>
            <a:r>
              <a:rPr lang="ru-RU" sz="2800" dirty="0"/>
              <a:t> </a:t>
            </a:r>
            <a:r>
              <a:rPr lang="ru-RU" sz="2800" dirty="0" err="1" smtClean="0"/>
              <a:t>есе</a:t>
            </a:r>
            <a:r>
              <a:rPr lang="ru-RU" sz="2800" dirty="0" smtClean="0"/>
              <a:t> </a:t>
            </a:r>
            <a:r>
              <a:rPr lang="ru-RU" sz="2800" dirty="0" err="1"/>
              <a:t>артады</a:t>
            </a:r>
            <a:r>
              <a:rPr lang="ru-RU" sz="2800" dirty="0"/>
              <a:t>.</a:t>
            </a:r>
          </a:p>
          <a:p>
            <a:pPr indent="542925" algn="just"/>
            <a:r>
              <a:rPr lang="ru-RU" sz="2800" dirty="0" err="1"/>
              <a:t>Екіншілік</a:t>
            </a:r>
            <a:r>
              <a:rPr lang="ru-RU" sz="2800" dirty="0"/>
              <a:t> </a:t>
            </a:r>
            <a:r>
              <a:rPr lang="ru-RU" sz="2800" dirty="0" err="1"/>
              <a:t>метаболиттер</a:t>
            </a:r>
            <a:r>
              <a:rPr lang="ru-RU" sz="2800" dirty="0"/>
              <a:t> мен </a:t>
            </a:r>
            <a:r>
              <a:rPr lang="ru-RU" sz="2800" dirty="0" err="1"/>
              <a:t>жасушалық</a:t>
            </a:r>
            <a:r>
              <a:rPr lang="ru-RU" sz="2800" dirty="0"/>
              <a:t> </a:t>
            </a:r>
            <a:r>
              <a:rPr lang="ru-RU" sz="2800" dirty="0" err="1"/>
              <a:t>компоненттердің</a:t>
            </a:r>
            <a:r>
              <a:rPr lang="ru-RU" sz="2800" dirty="0"/>
              <a:t> </a:t>
            </a:r>
            <a:r>
              <a:rPr lang="ru-RU" sz="2800" dirty="0" err="1"/>
              <a:t>синтезінде</a:t>
            </a:r>
            <a:r>
              <a:rPr lang="ru-RU" sz="2800" dirty="0"/>
              <a:t> </a:t>
            </a:r>
            <a:r>
              <a:rPr lang="ru-RU" sz="2800" dirty="0" err="1"/>
              <a:t>ортақ</a:t>
            </a:r>
            <a:r>
              <a:rPr lang="ru-RU" sz="2800" dirty="0"/>
              <a:t> </a:t>
            </a:r>
            <a:r>
              <a:rPr lang="ru-RU" sz="2800" dirty="0" err="1"/>
              <a:t>аралық</a:t>
            </a:r>
            <a:r>
              <a:rPr lang="ru-RU" sz="2800" dirty="0"/>
              <a:t> </a:t>
            </a:r>
            <a:r>
              <a:rPr lang="ru-RU" sz="2800" dirty="0" err="1"/>
              <a:t>өнім</a:t>
            </a:r>
            <a:r>
              <a:rPr lang="ru-RU" sz="2800" dirty="0"/>
              <a:t> </a:t>
            </a:r>
            <a:r>
              <a:rPr lang="ru-RU" sz="2800" dirty="0" err="1"/>
              <a:t>болатын</a:t>
            </a:r>
            <a:r>
              <a:rPr lang="ru-RU" sz="2800" dirty="0"/>
              <a:t> </a:t>
            </a:r>
            <a:r>
              <a:rPr lang="ru-RU" sz="2800" dirty="0" err="1"/>
              <a:t>бұл</a:t>
            </a:r>
            <a:r>
              <a:rPr lang="ru-RU" sz="2800" dirty="0"/>
              <a:t> стратегия </a:t>
            </a:r>
            <a:r>
              <a:rPr lang="ru-RU" sz="2800" dirty="0" err="1"/>
              <a:t>барлық</a:t>
            </a:r>
            <a:r>
              <a:rPr lang="ru-RU" sz="2800" dirty="0"/>
              <a:t> </a:t>
            </a:r>
            <a:r>
              <a:rPr lang="ru-RU" sz="2800" dirty="0" err="1"/>
              <a:t>тірі</a:t>
            </a:r>
            <a:r>
              <a:rPr lang="ru-RU" sz="2800" dirty="0"/>
              <a:t> </a:t>
            </a:r>
            <a:r>
              <a:rPr lang="ru-RU" sz="2800" dirty="0" err="1"/>
              <a:t>жасушаларда</a:t>
            </a:r>
            <a:r>
              <a:rPr lang="ru-RU" sz="2800" dirty="0"/>
              <a:t> </a:t>
            </a:r>
            <a:r>
              <a:rPr lang="ru-RU" sz="2800" dirty="0" err="1"/>
              <a:t>кездеседі</a:t>
            </a:r>
            <a:r>
              <a:rPr lang="ru-RU" sz="2800" dirty="0"/>
              <a:t>. </a:t>
            </a:r>
            <a:endParaRPr lang="ru-RU" sz="2800" dirty="0" smtClean="0"/>
          </a:p>
          <a:p>
            <a:pPr indent="542925" algn="just"/>
            <a:r>
              <a:rPr lang="ru-RU" sz="2800" dirty="0" err="1" smtClean="0"/>
              <a:t>Әрине</a:t>
            </a:r>
            <a:r>
              <a:rPr lang="ru-RU" sz="2800" dirty="0"/>
              <a:t>, </a:t>
            </a:r>
            <a:r>
              <a:rPr lang="ru-RU" sz="2800" dirty="0" err="1"/>
              <a:t>ол</a:t>
            </a:r>
            <a:r>
              <a:rPr lang="ru-RU" sz="2800" dirty="0"/>
              <a:t> тек </a:t>
            </a:r>
            <a:r>
              <a:rPr lang="en-US" sz="2800" b="1" dirty="0">
                <a:solidFill>
                  <a:srgbClr val="FF0000"/>
                </a:solidFill>
              </a:rPr>
              <a:t>ATP </a:t>
            </a:r>
            <a:r>
              <a:rPr lang="ru-RU" sz="2800" b="1" dirty="0" err="1">
                <a:solidFill>
                  <a:srgbClr val="FF0000"/>
                </a:solidFill>
              </a:rPr>
              <a:t>сияқты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қосылыстар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әрқашан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болған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жағдайда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ғана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жұмыс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жасайды</a:t>
            </a:r>
            <a:r>
              <a:rPr lang="ru-RU" sz="28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9809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0550" y="225133"/>
            <a:ext cx="11378242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b="1" dirty="0">
                <a:solidFill>
                  <a:srgbClr val="FF0000"/>
                </a:solidFill>
              </a:rPr>
              <a:t>БИОЭНЕРГЕТИКА ЖӘНЕ ТЕРМОДИНАМИКА </a:t>
            </a:r>
            <a:endParaRPr lang="ru-RU" sz="27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700" b="1" dirty="0" err="1" smtClean="0">
                <a:solidFill>
                  <a:srgbClr val="FF0000"/>
                </a:solidFill>
              </a:rPr>
              <a:t>бөлімінің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қысқаша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мазмұны</a:t>
            </a:r>
            <a:endParaRPr lang="ru-RU" sz="2700" b="1" dirty="0">
              <a:solidFill>
                <a:srgbClr val="FF0000"/>
              </a:solidFill>
            </a:endParaRPr>
          </a:p>
          <a:p>
            <a:pPr indent="534988" algn="just"/>
            <a:r>
              <a:rPr lang="ru-RU" sz="2700" b="1" dirty="0">
                <a:solidFill>
                  <a:srgbClr val="FF0000"/>
                </a:solidFill>
              </a:rPr>
              <a:t>1.</a:t>
            </a:r>
            <a:r>
              <a:rPr lang="ru-RU" sz="2700" dirty="0"/>
              <a:t> </a:t>
            </a:r>
            <a:r>
              <a:rPr lang="ru-RU" sz="2700" dirty="0" err="1"/>
              <a:t>Тірі</a:t>
            </a:r>
            <a:r>
              <a:rPr lang="ru-RU" sz="2700" dirty="0"/>
              <a:t> </a:t>
            </a:r>
            <a:r>
              <a:rPr lang="ru-RU" sz="2700" dirty="0" err="1"/>
              <a:t>жасушалар</a:t>
            </a:r>
            <a:r>
              <a:rPr lang="ru-RU" sz="2700" dirty="0"/>
              <a:t> </a:t>
            </a:r>
            <a:r>
              <a:rPr lang="ru-RU" sz="2700" dirty="0" err="1"/>
              <a:t>үздіксіз</a:t>
            </a:r>
            <a:r>
              <a:rPr lang="ru-RU" sz="2700" dirty="0"/>
              <a:t> </a:t>
            </a:r>
            <a:r>
              <a:rPr lang="ru-RU" sz="2700" dirty="0" err="1"/>
              <a:t>жұмыс</a:t>
            </a:r>
            <a:r>
              <a:rPr lang="ru-RU" sz="2700" dirty="0"/>
              <a:t> </a:t>
            </a:r>
            <a:r>
              <a:rPr lang="ru-RU" sz="2700" dirty="0" err="1"/>
              <a:t>істейді</a:t>
            </a:r>
            <a:r>
              <a:rPr lang="ru-RU" sz="2700" dirty="0"/>
              <a:t>. </a:t>
            </a:r>
            <a:r>
              <a:rPr lang="ru-RU" sz="2700" dirty="0" err="1"/>
              <a:t>Олардың</a:t>
            </a:r>
            <a:r>
              <a:rPr lang="ru-RU" sz="2700" dirty="0"/>
              <a:t> </a:t>
            </a:r>
            <a:r>
              <a:rPr lang="ru-RU" sz="2700" dirty="0" err="1"/>
              <a:t>жоғары</a:t>
            </a:r>
            <a:r>
              <a:rPr lang="ru-RU" sz="2700" dirty="0"/>
              <a:t> </a:t>
            </a:r>
            <a:r>
              <a:rPr lang="ru-RU" sz="2700" dirty="0" err="1"/>
              <a:t>ұйымдасқан</a:t>
            </a:r>
            <a:r>
              <a:rPr lang="ru-RU" sz="2700" dirty="0"/>
              <a:t> </a:t>
            </a:r>
            <a:r>
              <a:rPr lang="ru-RU" sz="2700" dirty="0" err="1"/>
              <a:t>құрылымдарын</a:t>
            </a:r>
            <a:r>
              <a:rPr lang="ru-RU" sz="2700" dirty="0"/>
              <a:t>, </a:t>
            </a:r>
            <a:r>
              <a:rPr lang="ru-RU" sz="2700" dirty="0" err="1"/>
              <a:t>жасушалық</a:t>
            </a:r>
            <a:r>
              <a:rPr lang="ru-RU" sz="2700" dirty="0"/>
              <a:t> </a:t>
            </a:r>
            <a:r>
              <a:rPr lang="ru-RU" sz="2700" dirty="0" err="1"/>
              <a:t>компоненттердің</a:t>
            </a:r>
            <a:r>
              <a:rPr lang="ru-RU" sz="2700" dirty="0"/>
              <a:t> </a:t>
            </a:r>
            <a:r>
              <a:rPr lang="ru-RU" sz="2700" dirty="0" err="1"/>
              <a:t>синтезін</a:t>
            </a:r>
            <a:r>
              <a:rPr lang="ru-RU" sz="2700" dirty="0"/>
              <a:t> </a:t>
            </a:r>
            <a:r>
              <a:rPr lang="ru-RU" sz="2700" dirty="0" err="1"/>
              <a:t>және</a:t>
            </a:r>
            <a:r>
              <a:rPr lang="ru-RU" sz="2700" dirty="0"/>
              <a:t> </a:t>
            </a:r>
            <a:r>
              <a:rPr lang="ru-RU" sz="2700" dirty="0" err="1"/>
              <a:t>басқа</a:t>
            </a:r>
            <a:r>
              <a:rPr lang="ru-RU" sz="2700" dirty="0"/>
              <a:t> да </a:t>
            </a:r>
            <a:r>
              <a:rPr lang="ru-RU" sz="2700" dirty="0" err="1"/>
              <a:t>көптеген</a:t>
            </a:r>
            <a:r>
              <a:rPr lang="ru-RU" sz="2700" dirty="0"/>
              <a:t> </a:t>
            </a:r>
            <a:r>
              <a:rPr lang="ru-RU" sz="2700" dirty="0" err="1"/>
              <a:t>процестерді</a:t>
            </a:r>
            <a:r>
              <a:rPr lang="ru-RU" sz="2700" dirty="0"/>
              <a:t> </a:t>
            </a:r>
            <a:r>
              <a:rPr lang="ru-RU" sz="2700" dirty="0" err="1"/>
              <a:t>сақтау</a:t>
            </a:r>
            <a:r>
              <a:rPr lang="ru-RU" sz="2700" dirty="0"/>
              <a:t> </a:t>
            </a:r>
            <a:r>
              <a:rPr lang="ru-RU" sz="2700" dirty="0" err="1"/>
              <a:t>үшін</a:t>
            </a:r>
            <a:r>
              <a:rPr lang="ru-RU" sz="2700" dirty="0"/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жасушаларға</a:t>
            </a:r>
            <a:r>
              <a:rPr lang="ru-RU" sz="2700" dirty="0"/>
              <a:t> </a:t>
            </a:r>
            <a:r>
              <a:rPr lang="ru-RU" sz="2700" b="1" dirty="0">
                <a:solidFill>
                  <a:srgbClr val="FF0000"/>
                </a:solidFill>
              </a:rPr>
              <a:t>энергия </a:t>
            </a:r>
            <a:r>
              <a:rPr lang="ru-RU" sz="2700" b="1" dirty="0" err="1">
                <a:solidFill>
                  <a:srgbClr val="FF0000"/>
                </a:solidFill>
              </a:rPr>
              <a:t>қажет</a:t>
            </a:r>
            <a:r>
              <a:rPr lang="ru-RU" sz="2700" dirty="0"/>
              <a:t>.</a:t>
            </a:r>
          </a:p>
          <a:p>
            <a:pPr indent="534988" algn="just"/>
            <a:r>
              <a:rPr lang="ru-RU" sz="2700" b="1" dirty="0">
                <a:solidFill>
                  <a:srgbClr val="FF0000"/>
                </a:solidFill>
              </a:rPr>
              <a:t>2. Биоэнергетика</a:t>
            </a:r>
            <a:r>
              <a:rPr lang="ru-RU" sz="2700" dirty="0"/>
              <a:t> </a:t>
            </a:r>
            <a:r>
              <a:rPr lang="ru-RU" sz="2700" dirty="0" err="1"/>
              <a:t>биологиялық</a:t>
            </a:r>
            <a:r>
              <a:rPr lang="ru-RU" sz="2700" dirty="0"/>
              <a:t> </a:t>
            </a:r>
            <a:r>
              <a:rPr lang="ru-RU" sz="2700" dirty="0" err="1"/>
              <a:t>жүйелердегі</a:t>
            </a:r>
            <a:r>
              <a:rPr lang="ru-RU" sz="2700" dirty="0"/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энергияның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түрленуін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сандық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зерттеумен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dirty="0" err="1"/>
              <a:t>айналысады</a:t>
            </a:r>
            <a:r>
              <a:rPr lang="ru-RU" sz="2700" dirty="0"/>
              <a:t>. </a:t>
            </a:r>
            <a:r>
              <a:rPr lang="ru-RU" sz="2700" dirty="0" err="1"/>
              <a:t>Энергияның</a:t>
            </a:r>
            <a:r>
              <a:rPr lang="ru-RU" sz="2700" dirty="0"/>
              <a:t> </a:t>
            </a:r>
            <a:r>
              <a:rPr lang="ru-RU" sz="2700" dirty="0" err="1"/>
              <a:t>биологиялық</a:t>
            </a:r>
            <a:r>
              <a:rPr lang="ru-RU" sz="2700" dirty="0"/>
              <a:t> </a:t>
            </a:r>
            <a:r>
              <a:rPr lang="ru-RU" sz="2700" dirty="0" err="1"/>
              <a:t>түрленулері</a:t>
            </a:r>
            <a:r>
              <a:rPr lang="ru-RU" sz="2700" dirty="0"/>
              <a:t> </a:t>
            </a:r>
            <a:r>
              <a:rPr lang="ru-RU" sz="2700" b="1" dirty="0">
                <a:solidFill>
                  <a:srgbClr val="FF0000"/>
                </a:solidFill>
              </a:rPr>
              <a:t>термодинамика </a:t>
            </a:r>
            <a:r>
              <a:rPr lang="ru-RU" sz="2700" b="1" dirty="0" err="1">
                <a:solidFill>
                  <a:srgbClr val="FF0000"/>
                </a:solidFill>
              </a:rPr>
              <a:t>заңдарына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dirty="0" err="1"/>
              <a:t>бағынады</a:t>
            </a:r>
            <a:r>
              <a:rPr lang="ru-RU" sz="2700" dirty="0"/>
              <a:t>.</a:t>
            </a:r>
          </a:p>
          <a:p>
            <a:pPr indent="534988" algn="just"/>
            <a:r>
              <a:rPr lang="ru-RU" sz="2700" dirty="0"/>
              <a:t>3. </a:t>
            </a:r>
            <a:r>
              <a:rPr lang="ru-RU" sz="2700" dirty="0" err="1"/>
              <a:t>Кез</a:t>
            </a:r>
            <a:r>
              <a:rPr lang="ru-RU" sz="2700" dirty="0"/>
              <a:t> </a:t>
            </a:r>
            <a:r>
              <a:rPr lang="ru-RU" sz="2700" dirty="0" err="1"/>
              <a:t>келген</a:t>
            </a:r>
            <a:r>
              <a:rPr lang="ru-RU" sz="2700" dirty="0"/>
              <a:t> </a:t>
            </a:r>
            <a:r>
              <a:rPr lang="ru-RU" sz="2700" dirty="0" err="1"/>
              <a:t>химиялық</a:t>
            </a:r>
            <a:r>
              <a:rPr lang="ru-RU" sz="2700" dirty="0"/>
              <a:t> </a:t>
            </a:r>
            <a:r>
              <a:rPr lang="ru-RU" sz="2700" dirty="0" err="1"/>
              <a:t>реакцияның</a:t>
            </a:r>
            <a:r>
              <a:rPr lang="ru-RU" sz="2700" dirty="0"/>
              <a:t> </a:t>
            </a:r>
            <a:r>
              <a:rPr lang="ru-RU" sz="2700" dirty="0" err="1"/>
              <a:t>жүруіне</a:t>
            </a:r>
            <a:r>
              <a:rPr lang="ru-RU" sz="2700" dirty="0"/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екі</a:t>
            </a:r>
            <a:r>
              <a:rPr lang="ru-RU" sz="2700" b="1" dirty="0">
                <a:solidFill>
                  <a:srgbClr val="FF0000"/>
                </a:solidFill>
              </a:rPr>
              <a:t> фактор </a:t>
            </a:r>
            <a:r>
              <a:rPr lang="ru-RU" sz="2700" b="1" dirty="0" err="1">
                <a:solidFill>
                  <a:srgbClr val="FF0000"/>
                </a:solidFill>
              </a:rPr>
              <a:t>әсер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етеді</a:t>
            </a:r>
            <a:r>
              <a:rPr lang="ru-RU" sz="2700" dirty="0"/>
              <a:t>: </a:t>
            </a:r>
            <a:r>
              <a:rPr lang="ru-RU" sz="2700" dirty="0" err="1"/>
              <a:t>байланыстардың</a:t>
            </a:r>
            <a:r>
              <a:rPr lang="ru-RU" sz="2700" dirty="0"/>
              <a:t> </a:t>
            </a:r>
            <a:r>
              <a:rPr lang="ru-RU" sz="2700" dirty="0" err="1"/>
              <a:t>ең</a:t>
            </a:r>
            <a:r>
              <a:rPr lang="ru-RU" sz="2700" dirty="0"/>
              <a:t> </a:t>
            </a:r>
            <a:r>
              <a:rPr lang="ru-RU" sz="2700" dirty="0" err="1"/>
              <a:t>жоғары</a:t>
            </a:r>
            <a:r>
              <a:rPr lang="ru-RU" sz="2700" dirty="0"/>
              <a:t> </a:t>
            </a:r>
            <a:r>
              <a:rPr lang="ru-RU" sz="2700" dirty="0" err="1"/>
              <a:t>тұрақтылығы</a:t>
            </a:r>
            <a:r>
              <a:rPr lang="ru-RU" sz="2700" dirty="0"/>
              <a:t> (</a:t>
            </a:r>
            <a:r>
              <a:rPr lang="ru-RU" sz="2700" dirty="0" err="1"/>
              <a:t>беріктілігімен</a:t>
            </a:r>
            <a:r>
              <a:rPr lang="ru-RU" sz="2700" dirty="0"/>
              <a:t>) </a:t>
            </a:r>
            <a:r>
              <a:rPr lang="ru-RU" sz="2700" dirty="0" err="1"/>
              <a:t>болатын</a:t>
            </a:r>
            <a:r>
              <a:rPr lang="ru-RU" sz="2700" dirty="0"/>
              <a:t> </a:t>
            </a:r>
            <a:r>
              <a:rPr lang="ru-RU" sz="2700" dirty="0" err="1"/>
              <a:t>күйге</a:t>
            </a:r>
            <a:r>
              <a:rPr lang="ru-RU" sz="2700" dirty="0"/>
              <a:t> </a:t>
            </a:r>
            <a:r>
              <a:rPr lang="ru-RU" sz="2700" dirty="0" err="1"/>
              <a:t>ұмтылу</a:t>
            </a:r>
            <a:r>
              <a:rPr lang="ru-RU" sz="2700" dirty="0"/>
              <a:t> (</a:t>
            </a:r>
            <a:r>
              <a:rPr lang="ru-RU" sz="2700" b="1" dirty="0">
                <a:solidFill>
                  <a:srgbClr val="FF0000"/>
                </a:solidFill>
              </a:rPr>
              <a:t>Н </a:t>
            </a:r>
            <a:r>
              <a:rPr lang="ru-RU" sz="2700" b="1" dirty="0" err="1">
                <a:solidFill>
                  <a:srgbClr val="FF0000"/>
                </a:solidFill>
              </a:rPr>
              <a:t>энтальпиямен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dirty="0" err="1"/>
              <a:t>сипатталады</a:t>
            </a:r>
            <a:r>
              <a:rPr lang="ru-RU" sz="2700" dirty="0"/>
              <a:t>) </a:t>
            </a:r>
            <a:r>
              <a:rPr lang="ru-RU" sz="2700" dirty="0" err="1"/>
              <a:t>және</a:t>
            </a:r>
            <a:r>
              <a:rPr lang="ru-RU" sz="2700" dirty="0"/>
              <a:t> </a:t>
            </a:r>
            <a:r>
              <a:rPr lang="ru-RU" sz="2700" dirty="0" err="1"/>
              <a:t>жүйенің</a:t>
            </a:r>
            <a:r>
              <a:rPr lang="ru-RU" sz="2700" dirty="0"/>
              <a:t> </a:t>
            </a:r>
            <a:r>
              <a:rPr lang="ru-RU" sz="2700" dirty="0" err="1"/>
              <a:t>ең</a:t>
            </a:r>
            <a:r>
              <a:rPr lang="ru-RU" sz="2700" dirty="0"/>
              <a:t> </a:t>
            </a:r>
            <a:r>
              <a:rPr lang="ru-RU" sz="2700" dirty="0" err="1"/>
              <a:t>жоғары</a:t>
            </a:r>
            <a:r>
              <a:rPr lang="ru-RU" sz="2700" dirty="0"/>
              <a:t> </a:t>
            </a:r>
            <a:r>
              <a:rPr lang="ru-RU" sz="2700" dirty="0" err="1"/>
              <a:t>ретсіздігіне</a:t>
            </a:r>
            <a:r>
              <a:rPr lang="ru-RU" sz="2700" dirty="0"/>
              <a:t> </a:t>
            </a:r>
            <a:r>
              <a:rPr lang="ru-RU" sz="2700" dirty="0" err="1"/>
              <a:t>ұмтылу</a:t>
            </a:r>
            <a:r>
              <a:rPr lang="ru-RU" sz="2700" dirty="0"/>
              <a:t> (</a:t>
            </a:r>
            <a:r>
              <a:rPr lang="en-US" sz="2700" b="1" dirty="0">
                <a:solidFill>
                  <a:srgbClr val="FF0000"/>
                </a:solidFill>
              </a:rPr>
              <a:t>S </a:t>
            </a:r>
            <a:r>
              <a:rPr lang="ru-RU" sz="2700" b="1" dirty="0" err="1">
                <a:solidFill>
                  <a:srgbClr val="FF0000"/>
                </a:solidFill>
              </a:rPr>
              <a:t>энтропиямен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dirty="0" err="1"/>
              <a:t>сипатталады</a:t>
            </a:r>
            <a:r>
              <a:rPr lang="ru-RU" sz="2700" dirty="0"/>
              <a:t>).</a:t>
            </a:r>
          </a:p>
          <a:p>
            <a:pPr indent="534988" algn="just"/>
            <a:r>
              <a:rPr lang="ru-RU" sz="2700" dirty="0" err="1"/>
              <a:t>Реакцияның</a:t>
            </a:r>
            <a:r>
              <a:rPr lang="ru-RU" sz="2700" dirty="0"/>
              <a:t> </a:t>
            </a:r>
            <a:r>
              <a:rPr lang="ru-RU" sz="2700" dirty="0" err="1"/>
              <a:t>толық</a:t>
            </a:r>
            <a:r>
              <a:rPr lang="ru-RU" sz="2700" dirty="0"/>
              <a:t> </a:t>
            </a:r>
            <a:r>
              <a:rPr lang="ru-RU" sz="2700" dirty="0" err="1"/>
              <a:t>қозғаушы</a:t>
            </a:r>
            <a:r>
              <a:rPr lang="ru-RU" sz="2700" dirty="0"/>
              <a:t> </a:t>
            </a:r>
            <a:r>
              <a:rPr lang="ru-RU" sz="2700" dirty="0" err="1"/>
              <a:t>күші</a:t>
            </a:r>
            <a:r>
              <a:rPr lang="ru-RU" sz="2700" dirty="0"/>
              <a:t> </a:t>
            </a:r>
            <a:r>
              <a:rPr lang="ru-RU" sz="2700" b="1" dirty="0">
                <a:solidFill>
                  <a:srgbClr val="FF0000"/>
                </a:solidFill>
              </a:rPr>
              <a:t>бос </a:t>
            </a:r>
            <a:r>
              <a:rPr lang="ru-RU" sz="2700" b="1" dirty="0" err="1">
                <a:solidFill>
                  <a:srgbClr val="FF0000"/>
                </a:solidFill>
              </a:rPr>
              <a:t>энергияның</a:t>
            </a:r>
            <a:r>
              <a:rPr lang="ru-RU" sz="2700" b="1" dirty="0">
                <a:solidFill>
                  <a:srgbClr val="FF0000"/>
                </a:solidFill>
              </a:rPr>
              <a:t> ∆</a:t>
            </a:r>
            <a:r>
              <a:rPr lang="en-US" sz="2700" b="1" dirty="0">
                <a:solidFill>
                  <a:srgbClr val="FF0000"/>
                </a:solidFill>
              </a:rPr>
              <a:t>G </a:t>
            </a:r>
            <a:r>
              <a:rPr lang="ru-RU" sz="2700" dirty="0" err="1"/>
              <a:t>өзгерісі</a:t>
            </a:r>
            <a:r>
              <a:rPr lang="ru-RU" sz="2700" dirty="0"/>
              <a:t> </a:t>
            </a:r>
            <a:r>
              <a:rPr lang="ru-RU" sz="2700" dirty="0" err="1"/>
              <a:t>болып</a:t>
            </a:r>
            <a:r>
              <a:rPr lang="ru-RU" sz="2700" dirty="0"/>
              <a:t> </a:t>
            </a:r>
            <a:r>
              <a:rPr lang="ru-RU" sz="2700" dirty="0" err="1"/>
              <a:t>табылады</a:t>
            </a:r>
            <a:r>
              <a:rPr lang="ru-RU" sz="2700" dirty="0"/>
              <a:t>; </a:t>
            </a:r>
            <a:r>
              <a:rPr lang="ru-RU" sz="2700" dirty="0" err="1"/>
              <a:t>бұл</a:t>
            </a:r>
            <a:r>
              <a:rPr lang="ru-RU" sz="2700" dirty="0"/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термодинамикалық</a:t>
            </a:r>
            <a:r>
              <a:rPr lang="ru-RU" sz="2700" b="1" dirty="0">
                <a:solidFill>
                  <a:srgbClr val="FF0000"/>
                </a:solidFill>
              </a:rPr>
              <a:t> параметр </a:t>
            </a:r>
            <a:r>
              <a:rPr lang="ru-RU" sz="2700" dirty="0"/>
              <a:t>осы </a:t>
            </a:r>
            <a:r>
              <a:rPr lang="ru-RU" sz="2700" dirty="0" err="1"/>
              <a:t>екі</a:t>
            </a:r>
            <a:r>
              <a:rPr lang="ru-RU" sz="2700" dirty="0"/>
              <a:t> </a:t>
            </a:r>
            <a:r>
              <a:rPr lang="ru-RU" sz="2700" dirty="0" err="1"/>
              <a:t>фактордың</a:t>
            </a:r>
            <a:r>
              <a:rPr lang="ru-RU" sz="2700" dirty="0"/>
              <a:t> </a:t>
            </a:r>
            <a:r>
              <a:rPr lang="ru-RU" sz="2700" dirty="0" err="1"/>
              <a:t>бірлескен</a:t>
            </a:r>
            <a:r>
              <a:rPr lang="ru-RU" sz="2700" dirty="0"/>
              <a:t> </a:t>
            </a:r>
            <a:r>
              <a:rPr lang="ru-RU" sz="2700" dirty="0" err="1"/>
              <a:t>әсерін</a:t>
            </a:r>
            <a:r>
              <a:rPr lang="ru-RU" sz="2700" dirty="0"/>
              <a:t> </a:t>
            </a:r>
            <a:r>
              <a:rPr lang="ru-RU" sz="2700" dirty="0" err="1"/>
              <a:t>ескереді</a:t>
            </a:r>
            <a:r>
              <a:rPr lang="ru-RU" sz="2700" b="1" dirty="0">
                <a:solidFill>
                  <a:srgbClr val="FF0000"/>
                </a:solidFill>
              </a:rPr>
              <a:t>: ∆</a:t>
            </a:r>
            <a:r>
              <a:rPr lang="en-US" sz="2700" b="1" dirty="0">
                <a:solidFill>
                  <a:srgbClr val="FF0000"/>
                </a:solidFill>
              </a:rPr>
              <a:t>G = ∆H — T∆S.</a:t>
            </a:r>
          </a:p>
        </p:txBody>
      </p:sp>
    </p:spTree>
    <p:extLst>
      <p:ext uri="{BB962C8B-B14F-4D97-AF65-F5344CB8AC3E}">
        <p14:creationId xmlns:p14="http://schemas.microsoft.com/office/powerpoint/2010/main" val="8805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793" y="189154"/>
            <a:ext cx="1157665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300" b="1" dirty="0">
                <a:solidFill>
                  <a:srgbClr val="FF0000"/>
                </a:solidFill>
              </a:rPr>
              <a:t>4. </a:t>
            </a:r>
            <a:r>
              <a:rPr lang="ru-RU" sz="2300" b="1" dirty="0" err="1">
                <a:solidFill>
                  <a:srgbClr val="FF0000"/>
                </a:solidFill>
              </a:rPr>
              <a:t>Стандартты</a:t>
            </a:r>
            <a:r>
              <a:rPr lang="ru-RU" sz="2300" b="1" dirty="0">
                <a:solidFill>
                  <a:srgbClr val="FF0000"/>
                </a:solidFill>
              </a:rPr>
              <a:t> бос </a:t>
            </a:r>
            <a:r>
              <a:rPr lang="ru-RU" sz="2300" b="1" dirty="0" err="1">
                <a:solidFill>
                  <a:srgbClr val="FF0000"/>
                </a:solidFill>
              </a:rPr>
              <a:t>энергияның</a:t>
            </a:r>
            <a:r>
              <a:rPr lang="ru-RU" sz="2300" b="1" dirty="0">
                <a:solidFill>
                  <a:srgbClr val="FF0000"/>
                </a:solidFill>
              </a:rPr>
              <a:t> ∆G</a:t>
            </a:r>
            <a:r>
              <a:rPr lang="ru-RU" sz="2300" b="1" dirty="0" smtClean="0">
                <a:solidFill>
                  <a:srgbClr val="FF0000"/>
                </a:solidFill>
              </a:rPr>
              <a:t>'° </a:t>
            </a:r>
            <a:r>
              <a:rPr lang="ru-RU" sz="2300" dirty="0" err="1" smtClean="0"/>
              <a:t>өзгеруі</a:t>
            </a:r>
            <a:r>
              <a:rPr lang="ru-RU" sz="2300" dirty="0" smtClean="0"/>
              <a:t> </a:t>
            </a:r>
            <a:r>
              <a:rPr lang="ru-RU" sz="2300" dirty="0"/>
              <a:t>- </a:t>
            </a:r>
            <a:r>
              <a:rPr lang="ru-RU" sz="2300" dirty="0" err="1"/>
              <a:t>берілген</a:t>
            </a:r>
            <a:r>
              <a:rPr lang="ru-RU" sz="2300" dirty="0"/>
              <a:t> </a:t>
            </a:r>
            <a:r>
              <a:rPr lang="ru-RU" sz="2300" dirty="0" err="1"/>
              <a:t>реакцияның</a:t>
            </a:r>
            <a:r>
              <a:rPr lang="ru-RU" sz="2300" dirty="0"/>
              <a:t> </a:t>
            </a:r>
            <a:r>
              <a:rPr lang="ru-RU" sz="2300" dirty="0" err="1"/>
              <a:t>сипаталатын</a:t>
            </a:r>
            <a:r>
              <a:rPr lang="ru-RU" sz="2300" dirty="0"/>
              <a:t> физика-</a:t>
            </a:r>
            <a:r>
              <a:rPr lang="ru-RU" sz="2300" dirty="0" err="1"/>
              <a:t>химиялық</a:t>
            </a:r>
            <a:r>
              <a:rPr lang="ru-RU" sz="2300" dirty="0"/>
              <a:t> </a:t>
            </a:r>
            <a:r>
              <a:rPr lang="ru-RU" sz="2300" dirty="0" err="1"/>
              <a:t>параметрі</a:t>
            </a:r>
            <a:r>
              <a:rPr lang="ru-RU" sz="2300" dirty="0"/>
              <a:t> </a:t>
            </a:r>
            <a:r>
              <a:rPr lang="ru-RU" sz="2300" dirty="0" err="1"/>
              <a:t>болып</a:t>
            </a:r>
            <a:r>
              <a:rPr lang="ru-RU" sz="2300" dirty="0"/>
              <a:t> </a:t>
            </a:r>
            <a:r>
              <a:rPr lang="ru-RU" sz="2300" dirty="0" err="1"/>
              <a:t>табылады</a:t>
            </a:r>
            <a:r>
              <a:rPr lang="ru-RU" sz="2300" dirty="0"/>
              <a:t>; </a:t>
            </a:r>
            <a:r>
              <a:rPr lang="ru-RU" sz="2300" b="1" dirty="0">
                <a:solidFill>
                  <a:srgbClr val="FF0000"/>
                </a:solidFill>
              </a:rPr>
              <a:t>тепе-</a:t>
            </a:r>
            <a:r>
              <a:rPr lang="ru-RU" sz="2300" b="1" dirty="0" err="1">
                <a:solidFill>
                  <a:srgbClr val="FF0000"/>
                </a:solidFill>
              </a:rPr>
              <a:t>теңдік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константасы</a:t>
            </a:r>
            <a:r>
              <a:rPr lang="ru-RU" sz="2300" dirty="0">
                <a:solidFill>
                  <a:srgbClr val="FF0000"/>
                </a:solidFill>
              </a:rPr>
              <a:t> </a:t>
            </a:r>
            <a:r>
              <a:rPr lang="ru-RU" sz="2300" dirty="0" err="1" smtClean="0">
                <a:solidFill>
                  <a:srgbClr val="FF0000"/>
                </a:solidFill>
              </a:rPr>
              <a:t>K'eq</a:t>
            </a:r>
            <a:r>
              <a:rPr lang="ru-RU" sz="2300" dirty="0" smtClean="0">
                <a:solidFill>
                  <a:srgbClr val="FF0000"/>
                </a:solidFill>
              </a:rPr>
              <a:t> </a:t>
            </a:r>
            <a:r>
              <a:rPr lang="ru-RU" sz="2300" dirty="0" err="1" smtClean="0"/>
              <a:t>бойынша</a:t>
            </a:r>
            <a:r>
              <a:rPr lang="ru-RU" sz="2300" dirty="0" smtClean="0"/>
              <a:t> </a:t>
            </a:r>
            <a:r>
              <a:rPr lang="ru-RU" sz="2300" dirty="0" err="1"/>
              <a:t>есептеуге</a:t>
            </a:r>
            <a:r>
              <a:rPr lang="ru-RU" sz="2300" dirty="0"/>
              <a:t> </a:t>
            </a:r>
            <a:r>
              <a:rPr lang="ru-RU" sz="2300" dirty="0" err="1"/>
              <a:t>болады</a:t>
            </a:r>
            <a:r>
              <a:rPr lang="ru-RU" sz="2300" dirty="0" smtClean="0"/>
              <a:t>:</a:t>
            </a:r>
          </a:p>
          <a:p>
            <a:pPr indent="534988" algn="just"/>
            <a:endParaRPr lang="kk-KZ" sz="2300" dirty="0"/>
          </a:p>
          <a:p>
            <a:pPr indent="534988" algn="just"/>
            <a:r>
              <a:rPr lang="kk-KZ" sz="2300" b="1" dirty="0" smtClean="0">
                <a:solidFill>
                  <a:srgbClr val="FF0000"/>
                </a:solidFill>
              </a:rPr>
              <a:t>5</a:t>
            </a:r>
            <a:r>
              <a:rPr lang="kk-KZ" sz="2300" b="1" dirty="0">
                <a:solidFill>
                  <a:srgbClr val="FF0000"/>
                </a:solidFill>
              </a:rPr>
              <a:t>. </a:t>
            </a:r>
            <a:r>
              <a:rPr lang="kk-KZ" sz="2300" dirty="0"/>
              <a:t>Нақты (реальный) жүйеде </a:t>
            </a:r>
            <a:r>
              <a:rPr lang="kk-KZ" sz="2300" b="1" dirty="0">
                <a:solidFill>
                  <a:srgbClr val="FF0000"/>
                </a:solidFill>
              </a:rPr>
              <a:t>бос энергияның ∆</a:t>
            </a:r>
            <a:r>
              <a:rPr lang="en-US" sz="2300" b="1" dirty="0">
                <a:solidFill>
                  <a:srgbClr val="FF0000"/>
                </a:solidFill>
              </a:rPr>
              <a:t>G </a:t>
            </a:r>
            <a:r>
              <a:rPr lang="kk-KZ" sz="2300" dirty="0"/>
              <a:t>өзгерісі константа (тұрақты шама) емес, </a:t>
            </a:r>
            <a:r>
              <a:rPr lang="kk-KZ" sz="2300" b="1" dirty="0"/>
              <a:t>бастапқы заттар </a:t>
            </a:r>
            <a:r>
              <a:rPr lang="kk-KZ" sz="2300" dirty="0"/>
              <a:t>мен </a:t>
            </a:r>
            <a:r>
              <a:rPr lang="kk-KZ" sz="2300" b="1" dirty="0"/>
              <a:t>реакция өнімдерінің</a:t>
            </a:r>
            <a:r>
              <a:rPr lang="kk-KZ" sz="2300" dirty="0"/>
              <a:t> </a:t>
            </a:r>
            <a:r>
              <a:rPr lang="kk-KZ" sz="2300" b="1" dirty="0">
                <a:solidFill>
                  <a:srgbClr val="FF0000"/>
                </a:solidFill>
              </a:rPr>
              <a:t>стандартты бос энергиясына ∆</a:t>
            </a:r>
            <a:r>
              <a:rPr lang="en-US" sz="2300" b="1" dirty="0">
                <a:solidFill>
                  <a:srgbClr val="FF0000"/>
                </a:solidFill>
              </a:rPr>
              <a:t>G’° </a:t>
            </a:r>
            <a:r>
              <a:rPr lang="kk-KZ" sz="2300" dirty="0"/>
              <a:t>және </a:t>
            </a:r>
            <a:r>
              <a:rPr lang="kk-KZ" sz="2300" b="1" dirty="0">
                <a:solidFill>
                  <a:srgbClr val="FF0000"/>
                </a:solidFill>
              </a:rPr>
              <a:t>концентрацияларына </a:t>
            </a:r>
            <a:r>
              <a:rPr lang="kk-KZ" sz="2300" dirty="0"/>
              <a:t>тәуелді болады:</a:t>
            </a:r>
            <a:endParaRPr lang="kk-KZ" sz="2300" dirty="0" smtClean="0"/>
          </a:p>
          <a:p>
            <a:pPr indent="534988" algn="just"/>
            <a:endParaRPr lang="kk-KZ" sz="2300" dirty="0"/>
          </a:p>
          <a:p>
            <a:pPr indent="534988" algn="just"/>
            <a:endParaRPr lang="kk-KZ" sz="2300" dirty="0" smtClean="0"/>
          </a:p>
          <a:p>
            <a:pPr indent="534988" algn="just"/>
            <a:r>
              <a:rPr lang="kk-KZ" sz="2300" b="1" dirty="0" smtClean="0">
                <a:solidFill>
                  <a:srgbClr val="FF0000"/>
                </a:solidFill>
              </a:rPr>
              <a:t>6</a:t>
            </a:r>
            <a:r>
              <a:rPr lang="kk-KZ" sz="2300" dirty="0"/>
              <a:t>. Егер </a:t>
            </a:r>
            <a:r>
              <a:rPr lang="kk-KZ" sz="2300" b="1" dirty="0">
                <a:solidFill>
                  <a:srgbClr val="FF0000"/>
                </a:solidFill>
              </a:rPr>
              <a:t>∆</a:t>
            </a:r>
            <a:r>
              <a:rPr lang="en-US" sz="2300" b="1" dirty="0">
                <a:solidFill>
                  <a:srgbClr val="FF0000"/>
                </a:solidFill>
              </a:rPr>
              <a:t>G &lt;&lt; 0 </a:t>
            </a:r>
            <a:r>
              <a:rPr lang="kk-KZ" sz="2300" dirty="0"/>
              <a:t>болғанда реакция </a:t>
            </a:r>
            <a:r>
              <a:rPr lang="kk-KZ" sz="2300" b="1" dirty="0">
                <a:solidFill>
                  <a:srgbClr val="FF0000"/>
                </a:solidFill>
              </a:rPr>
              <a:t>солдан оңға </a:t>
            </a:r>
            <a:r>
              <a:rPr lang="kk-KZ" sz="2300" dirty="0"/>
              <a:t>қарай жүреді (яғни, алға бағытта);</a:t>
            </a:r>
          </a:p>
          <a:p>
            <a:pPr algn="just"/>
            <a:r>
              <a:rPr lang="kk-KZ" sz="2300" dirty="0"/>
              <a:t>егер </a:t>
            </a:r>
            <a:r>
              <a:rPr lang="kk-KZ" sz="2300" b="1" dirty="0">
                <a:solidFill>
                  <a:srgbClr val="FF0000"/>
                </a:solidFill>
              </a:rPr>
              <a:t>∆</a:t>
            </a:r>
            <a:r>
              <a:rPr lang="en-US" sz="2300" b="1" dirty="0">
                <a:solidFill>
                  <a:srgbClr val="FF0000"/>
                </a:solidFill>
              </a:rPr>
              <a:t>G </a:t>
            </a:r>
            <a:r>
              <a:rPr lang="kk-KZ" sz="2300" b="1" dirty="0" smtClean="0">
                <a:solidFill>
                  <a:srgbClr val="FF0000"/>
                </a:solidFill>
              </a:rPr>
              <a:t>&gt;&gt;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</a:rPr>
              <a:t>0 </a:t>
            </a:r>
            <a:r>
              <a:rPr lang="kk-KZ" sz="2300" dirty="0"/>
              <a:t>болғанда реакция </a:t>
            </a:r>
            <a:r>
              <a:rPr lang="kk-KZ" sz="2300" b="1" dirty="0">
                <a:solidFill>
                  <a:srgbClr val="FF0000"/>
                </a:solidFill>
              </a:rPr>
              <a:t>қарама-қарсы бағытта </a:t>
            </a:r>
            <a:r>
              <a:rPr lang="kk-KZ" sz="2300" dirty="0"/>
              <a:t>жүруге бейім; және</a:t>
            </a:r>
          </a:p>
          <a:p>
            <a:pPr algn="just"/>
            <a:r>
              <a:rPr lang="kk-KZ" sz="2300" dirty="0"/>
              <a:t>егер </a:t>
            </a:r>
            <a:r>
              <a:rPr lang="kk-KZ" sz="2300" b="1" dirty="0">
                <a:solidFill>
                  <a:srgbClr val="FF0000"/>
                </a:solidFill>
              </a:rPr>
              <a:t>∆</a:t>
            </a:r>
            <a:r>
              <a:rPr lang="en-US" sz="2300" b="1" dirty="0">
                <a:solidFill>
                  <a:srgbClr val="FF0000"/>
                </a:solidFill>
              </a:rPr>
              <a:t>G = 0 </a:t>
            </a:r>
            <a:r>
              <a:rPr lang="kk-KZ" sz="2300" dirty="0"/>
              <a:t>болғанда, жүйе </a:t>
            </a:r>
            <a:r>
              <a:rPr lang="kk-KZ" sz="2300" b="1" dirty="0">
                <a:solidFill>
                  <a:srgbClr val="FF0000"/>
                </a:solidFill>
              </a:rPr>
              <a:t>тепе-теңдікте </a:t>
            </a:r>
            <a:r>
              <a:rPr lang="kk-KZ" sz="2300" dirty="0"/>
              <a:t>болады</a:t>
            </a:r>
            <a:r>
              <a:rPr lang="kk-KZ" sz="2300" dirty="0" smtClean="0"/>
              <a:t>.</a:t>
            </a:r>
          </a:p>
          <a:p>
            <a:pPr indent="534988" algn="just"/>
            <a:r>
              <a:rPr lang="kk-KZ" sz="2300" b="1" dirty="0">
                <a:solidFill>
                  <a:srgbClr val="FF0000"/>
                </a:solidFill>
              </a:rPr>
              <a:t>7.</a:t>
            </a:r>
            <a:r>
              <a:rPr lang="kk-KZ" sz="2300" dirty="0"/>
              <a:t> Реакцияның </a:t>
            </a:r>
            <a:r>
              <a:rPr lang="kk-KZ" sz="2300" b="1" dirty="0">
                <a:solidFill>
                  <a:srgbClr val="FF0000"/>
                </a:solidFill>
              </a:rPr>
              <a:t>бос энергиясының өзгеруі </a:t>
            </a:r>
            <a:r>
              <a:rPr lang="kk-KZ" sz="2300" dirty="0"/>
              <a:t>реакцияның жүру жолына байланысты емес. Бірнеше бірреттілікпен жүретін реакциялардың (кезеңдердің) </a:t>
            </a:r>
            <a:r>
              <a:rPr lang="kk-KZ" sz="2300" b="1" dirty="0">
                <a:solidFill>
                  <a:srgbClr val="FF0000"/>
                </a:solidFill>
              </a:rPr>
              <a:t>бос энергиясының өзгеруі</a:t>
            </a:r>
            <a:r>
              <a:rPr lang="kk-KZ" sz="2300" dirty="0"/>
              <a:t> - </a:t>
            </a:r>
            <a:r>
              <a:rPr lang="kk-KZ" sz="2300" b="1" dirty="0">
                <a:solidFill>
                  <a:srgbClr val="FF0000"/>
                </a:solidFill>
              </a:rPr>
              <a:t>аддитивті параметр </a:t>
            </a:r>
            <a:r>
              <a:rPr lang="kk-KZ" sz="2300" dirty="0"/>
              <a:t>болып табылады; </a:t>
            </a:r>
            <a:r>
              <a:rPr lang="kk-KZ" sz="2300" b="1" dirty="0">
                <a:solidFill>
                  <a:srgbClr val="FF0000"/>
                </a:solidFill>
              </a:rPr>
              <a:t>жалпы аралық затымен </a:t>
            </a:r>
            <a:r>
              <a:rPr lang="kk-KZ" sz="2300" b="1" dirty="0"/>
              <a:t>бірреттілікпен жүретін реакциялардың нәтижесінде</a:t>
            </a:r>
            <a:r>
              <a:rPr lang="kk-KZ" sz="2300" dirty="0"/>
              <a:t> пайда болатын </a:t>
            </a:r>
            <a:r>
              <a:rPr lang="kk-KZ" sz="2300" b="1" dirty="0"/>
              <a:t>толық (қосынды) химиялық реакцияның </a:t>
            </a:r>
            <a:r>
              <a:rPr lang="kk-KZ" sz="2300" b="1" dirty="0">
                <a:solidFill>
                  <a:srgbClr val="FF0000"/>
                </a:solidFill>
              </a:rPr>
              <a:t>бос энергиясының жалпы өзгерісі </a:t>
            </a:r>
            <a:r>
              <a:rPr lang="kk-KZ" sz="2300" dirty="0"/>
              <a:t>- </a:t>
            </a:r>
            <a:r>
              <a:rPr lang="kk-KZ" sz="2300" b="1" dirty="0"/>
              <a:t>жеке реакциялардың </a:t>
            </a:r>
            <a:r>
              <a:rPr lang="kk-KZ" sz="2300" b="1" dirty="0">
                <a:solidFill>
                  <a:srgbClr val="FF0000"/>
                </a:solidFill>
              </a:rPr>
              <a:t>бос энергиясының ∆</a:t>
            </a:r>
            <a:r>
              <a:rPr lang="en-US" sz="2300" b="1" dirty="0">
                <a:solidFill>
                  <a:srgbClr val="FF0000"/>
                </a:solidFill>
              </a:rPr>
              <a:t>G </a:t>
            </a:r>
            <a:r>
              <a:rPr lang="kk-KZ" sz="2300" b="1" dirty="0">
                <a:solidFill>
                  <a:srgbClr val="FF0000"/>
                </a:solidFill>
              </a:rPr>
              <a:t>қосындысына тең.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053" y="1028385"/>
            <a:ext cx="3671098" cy="60501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711" y="2524676"/>
            <a:ext cx="5647541" cy="82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19300" y="2096185"/>
            <a:ext cx="72580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Назар </a:t>
            </a:r>
            <a:r>
              <a:rPr lang="ru-RU" sz="4000" b="1" dirty="0" err="1" smtClean="0">
                <a:solidFill>
                  <a:srgbClr val="FF0000"/>
                </a:solidFill>
              </a:rPr>
              <a:t>аударғандарыңызға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РАҚМЕТ!!!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30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3079" y="250492"/>
            <a:ext cx="114472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5725" algn="ctr"/>
            <a:r>
              <a:rPr lang="ru-RU" sz="2400" b="1" dirty="0" err="1">
                <a:solidFill>
                  <a:srgbClr val="FF0000"/>
                </a:solidFill>
              </a:rPr>
              <a:t>Стандартты</a:t>
            </a:r>
            <a:r>
              <a:rPr lang="ru-RU" sz="2400" b="1" dirty="0">
                <a:solidFill>
                  <a:srgbClr val="FF0000"/>
                </a:solidFill>
              </a:rPr>
              <a:t> бос </a:t>
            </a:r>
            <a:r>
              <a:rPr lang="ru-RU" sz="2400" b="1" dirty="0" err="1">
                <a:solidFill>
                  <a:srgbClr val="FF0000"/>
                </a:solidFill>
              </a:rPr>
              <a:t>энергияның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өзгеруі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indent="85725" algn="ctr"/>
            <a:r>
              <a:rPr lang="ru-RU" sz="2400" b="1" dirty="0" smtClean="0">
                <a:solidFill>
                  <a:srgbClr val="FF0000"/>
                </a:solidFill>
              </a:rPr>
              <a:t>тепе-</a:t>
            </a:r>
            <a:r>
              <a:rPr lang="ru-RU" sz="2400" b="1" dirty="0" err="1" smtClean="0">
                <a:solidFill>
                  <a:srgbClr val="FF0000"/>
                </a:solidFill>
              </a:rPr>
              <a:t>теңдік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константасына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тікелей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байланысты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indent="534988" algn="just"/>
            <a:r>
              <a:rPr lang="ru-RU" sz="2400" dirty="0"/>
              <a:t>Реакция </a:t>
            </a:r>
            <a:r>
              <a:rPr lang="ru-RU" sz="2400" dirty="0" err="1"/>
              <a:t>жүйесінің</a:t>
            </a:r>
            <a:r>
              <a:rPr lang="ru-RU" sz="2400" dirty="0"/>
              <a:t> </a:t>
            </a:r>
            <a:r>
              <a:rPr lang="ru-RU" sz="2400" dirty="0" err="1"/>
              <a:t>құрамы</a:t>
            </a:r>
            <a:r>
              <a:rPr lang="ru-RU" sz="2400" dirty="0"/>
              <a:t> (</a:t>
            </a:r>
            <a:r>
              <a:rPr lang="ru-RU" sz="2400" dirty="0" err="1"/>
              <a:t>әрекеттесуші</a:t>
            </a:r>
            <a:r>
              <a:rPr lang="ru-RU" sz="2400" dirty="0"/>
              <a:t> </a:t>
            </a:r>
            <a:r>
              <a:rPr lang="ru-RU" sz="2400" dirty="0" err="1"/>
              <a:t>заттар</a:t>
            </a:r>
            <a:r>
              <a:rPr lang="ru-RU" sz="2400" dirty="0"/>
              <a:t> мен реакция </a:t>
            </a:r>
            <a:r>
              <a:rPr lang="ru-RU" sz="2400" dirty="0" err="1"/>
              <a:t>өнімдерінің</a:t>
            </a:r>
            <a:r>
              <a:rPr lang="ru-RU" sz="2400" dirty="0"/>
              <a:t> </a:t>
            </a:r>
            <a:r>
              <a:rPr lang="ru-RU" sz="2400" dirty="0" err="1"/>
              <a:t>қоспасы</a:t>
            </a:r>
            <a:r>
              <a:rPr lang="ru-RU" sz="2400" dirty="0"/>
              <a:t>) </a:t>
            </a:r>
            <a:r>
              <a:rPr lang="ru-RU" sz="2400" b="1" dirty="0">
                <a:solidFill>
                  <a:srgbClr val="FF0000"/>
                </a:solidFill>
              </a:rPr>
              <a:t>тепе-</a:t>
            </a:r>
            <a:r>
              <a:rPr lang="ru-RU" sz="2400" b="1" dirty="0" err="1">
                <a:solidFill>
                  <a:srgbClr val="FF0000"/>
                </a:solidFill>
              </a:rPr>
              <a:t>теңдік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орнағанша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өзгереді</a:t>
            </a:r>
            <a:r>
              <a:rPr lang="ru-RU" sz="2400" dirty="0"/>
              <a:t>. </a:t>
            </a:r>
            <a:r>
              <a:rPr lang="ru-RU" sz="2400" b="1" dirty="0"/>
              <a:t>Тепе-</a:t>
            </a:r>
            <a:r>
              <a:rPr lang="ru-RU" sz="2400" b="1" dirty="0" err="1"/>
              <a:t>теңдікке</a:t>
            </a:r>
            <a:r>
              <a:rPr lang="ru-RU" sz="2400" b="1" dirty="0"/>
              <a:t> </a:t>
            </a:r>
            <a:r>
              <a:rPr lang="ru-RU" sz="2400" b="1" dirty="0" err="1"/>
              <a:t>жеткенде</a:t>
            </a:r>
            <a:r>
              <a:rPr lang="ru-RU" sz="2400" b="1" dirty="0"/>
              <a:t> </a:t>
            </a:r>
            <a:r>
              <a:rPr lang="ru-RU" sz="2400" b="1" dirty="0" err="1"/>
              <a:t>әрекеттесуші</a:t>
            </a:r>
            <a:r>
              <a:rPr lang="ru-RU" sz="2400" b="1" dirty="0"/>
              <a:t> </a:t>
            </a:r>
            <a:r>
              <a:rPr lang="ru-RU" sz="2400" b="1" dirty="0" err="1"/>
              <a:t>заттар</a:t>
            </a:r>
            <a:r>
              <a:rPr lang="ru-RU" sz="2400" b="1" dirty="0"/>
              <a:t> мен реакция </a:t>
            </a:r>
            <a:r>
              <a:rPr lang="ru-RU" sz="2400" b="1" dirty="0" err="1"/>
              <a:t>өнімдерінің</a:t>
            </a:r>
            <a:r>
              <a:rPr lang="ru-RU" sz="2400" b="1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концентрациясы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өзгермейді</a:t>
            </a:r>
            <a:r>
              <a:rPr lang="ru-RU" sz="2400" dirty="0"/>
              <a:t>, </a:t>
            </a:r>
            <a:r>
              <a:rPr lang="ru-RU" sz="2400" b="1" dirty="0"/>
              <a:t>тура </a:t>
            </a:r>
            <a:r>
              <a:rPr lang="ru-RU" sz="2400" b="1" dirty="0" err="1"/>
              <a:t>және</a:t>
            </a:r>
            <a:r>
              <a:rPr lang="ru-RU" sz="2400" b="1" dirty="0"/>
              <a:t> </a:t>
            </a:r>
            <a:r>
              <a:rPr lang="ru-RU" sz="2400" b="1" dirty="0" err="1"/>
              <a:t>кері</a:t>
            </a:r>
            <a:r>
              <a:rPr lang="ru-RU" sz="2400" b="1" dirty="0"/>
              <a:t> </a:t>
            </a:r>
            <a:r>
              <a:rPr lang="ru-RU" sz="2400" b="1" dirty="0" err="1"/>
              <a:t>реакциялардың</a:t>
            </a:r>
            <a:r>
              <a:rPr lang="ru-RU" sz="2400" b="1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жылдамдықтары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теңеседі</a:t>
            </a:r>
            <a:r>
              <a:rPr lang="ru-RU" sz="2400" dirty="0"/>
              <a:t>, </a:t>
            </a:r>
            <a:r>
              <a:rPr lang="ru-RU" sz="2400" dirty="0" err="1"/>
              <a:t>жүйедегі</a:t>
            </a:r>
            <a:r>
              <a:rPr lang="ru-RU" sz="2400" dirty="0"/>
              <a:t> </a:t>
            </a:r>
            <a:r>
              <a:rPr lang="ru-RU" sz="2400" dirty="0" err="1"/>
              <a:t>әрі</a:t>
            </a:r>
            <a:r>
              <a:rPr lang="ru-RU" sz="2400" dirty="0"/>
              <a:t> </a:t>
            </a:r>
            <a:r>
              <a:rPr lang="ru-RU" sz="2400" dirty="0" err="1"/>
              <a:t>қарайғы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өзгерістер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тоқтатылады</a:t>
            </a:r>
            <a:r>
              <a:rPr lang="ru-RU" sz="2400" dirty="0"/>
              <a:t>. Тепе-</a:t>
            </a:r>
            <a:r>
              <a:rPr lang="ru-RU" sz="2400" dirty="0" err="1"/>
              <a:t>теңдік</a:t>
            </a:r>
            <a:r>
              <a:rPr lang="ru-RU" sz="2400" dirty="0"/>
              <a:t> </a:t>
            </a:r>
            <a:r>
              <a:rPr lang="ru-RU" sz="2400" dirty="0" err="1"/>
              <a:t>күйіндегі</a:t>
            </a:r>
            <a:r>
              <a:rPr lang="ru-RU" sz="2400" dirty="0"/>
              <a:t> </a:t>
            </a:r>
            <a:r>
              <a:rPr lang="ru-RU" sz="2400" dirty="0" err="1"/>
              <a:t>әрекеттесуші</a:t>
            </a:r>
            <a:r>
              <a:rPr lang="ru-RU" sz="2400" dirty="0"/>
              <a:t> </a:t>
            </a:r>
            <a:r>
              <a:rPr lang="ru-RU" sz="2400" dirty="0" err="1"/>
              <a:t>заттар</a:t>
            </a:r>
            <a:r>
              <a:rPr lang="ru-RU" sz="2400" dirty="0"/>
              <a:t> мен реакция </a:t>
            </a:r>
            <a:r>
              <a:rPr lang="ru-RU" sz="2400" dirty="0" err="1"/>
              <a:t>өнімдерінің</a:t>
            </a:r>
            <a:r>
              <a:rPr lang="ru-RU" sz="2400" dirty="0"/>
              <a:t> </a:t>
            </a:r>
            <a:r>
              <a:rPr lang="ru-RU" sz="2400" dirty="0" err="1"/>
              <a:t>концентрациясы</a:t>
            </a:r>
            <a:r>
              <a:rPr lang="ru-RU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Keq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тепе-</a:t>
            </a:r>
            <a:r>
              <a:rPr lang="ru-RU" sz="2400" b="1" dirty="0" err="1">
                <a:solidFill>
                  <a:srgbClr val="FF0000"/>
                </a:solidFill>
              </a:rPr>
              <a:t>теңдік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константасын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анықтайды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dirty="0" err="1"/>
              <a:t>Жалпыланған</a:t>
            </a:r>
            <a:r>
              <a:rPr lang="ru-RU" sz="2400" dirty="0"/>
              <a:t> реакция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 smtClean="0"/>
              <a:t>жазамыз</a:t>
            </a:r>
            <a:r>
              <a:rPr lang="ru-RU" sz="2400" dirty="0" smtClean="0"/>
              <a:t>:</a:t>
            </a:r>
          </a:p>
          <a:p>
            <a:pPr indent="534988" algn="just"/>
            <a:endParaRPr lang="kk-KZ" sz="2400" dirty="0"/>
          </a:p>
          <a:p>
            <a:pPr algn="just"/>
            <a:r>
              <a:rPr lang="ru-RU" sz="2400" dirty="0" err="1" smtClean="0"/>
              <a:t>мұндағы</a:t>
            </a:r>
            <a:r>
              <a:rPr lang="ru-RU" sz="2400" dirty="0" smtClean="0"/>
              <a:t> </a:t>
            </a:r>
            <a:r>
              <a:rPr lang="en-US" sz="2400" dirty="0"/>
              <a:t>a, b, c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en-US" sz="2400" dirty="0"/>
              <a:t>d — A, B, C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en-US" sz="2400" dirty="0"/>
              <a:t>D </a:t>
            </a:r>
            <a:r>
              <a:rPr lang="ru-RU" sz="2400" dirty="0" err="1"/>
              <a:t>молекулаларының</a:t>
            </a:r>
            <a:r>
              <a:rPr lang="ru-RU" sz="2400" dirty="0"/>
              <a:t> саны, тепе-</a:t>
            </a:r>
            <a:r>
              <a:rPr lang="ru-RU" sz="2400" dirty="0" err="1"/>
              <a:t>теңдік</a:t>
            </a:r>
            <a:r>
              <a:rPr lang="ru-RU" sz="2400" dirty="0"/>
              <a:t> </a:t>
            </a:r>
            <a:r>
              <a:rPr lang="ru-RU" sz="2400" dirty="0" err="1" smtClean="0"/>
              <a:t>тұрақтысы</a:t>
            </a:r>
            <a:r>
              <a:rPr lang="ru-RU" sz="2400" dirty="0" smtClean="0"/>
              <a:t>.</a:t>
            </a:r>
            <a:endParaRPr lang="ru-RU" sz="2400" dirty="0"/>
          </a:p>
          <a:p>
            <a:pPr indent="534988" algn="just"/>
            <a:endParaRPr lang="kk-KZ" sz="2400" dirty="0" smtClean="0"/>
          </a:p>
          <a:p>
            <a:pPr indent="534988" algn="just"/>
            <a:endParaRPr lang="kk-KZ" sz="2400" dirty="0" smtClean="0"/>
          </a:p>
          <a:p>
            <a:pPr indent="534988" algn="just"/>
            <a:endParaRPr lang="kk-KZ" sz="2400" dirty="0"/>
          </a:p>
          <a:p>
            <a:pPr algn="just"/>
            <a:r>
              <a:rPr lang="kk-KZ" sz="2400" dirty="0"/>
              <a:t>мұндағы [</a:t>
            </a:r>
            <a:r>
              <a:rPr lang="en-US" sz="2400" dirty="0"/>
              <a:t>A], [B], [C] </a:t>
            </a:r>
            <a:r>
              <a:rPr lang="kk-KZ" sz="2400" dirty="0"/>
              <a:t>және [</a:t>
            </a:r>
            <a:r>
              <a:rPr lang="en-US" sz="2400" dirty="0"/>
              <a:t>D] </a:t>
            </a:r>
            <a:r>
              <a:rPr lang="kk-KZ" sz="2400" dirty="0"/>
              <a:t>тепе-теңдіктегі заттардың молярлық концентрациясы</a:t>
            </a:r>
            <a:r>
              <a:rPr lang="kk-KZ" sz="2400" dirty="0" smtClean="0"/>
              <a:t>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799" y="3260231"/>
            <a:ext cx="4373593" cy="684684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3157268" y="4451230"/>
            <a:ext cx="3536830" cy="143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320" y="219843"/>
            <a:ext cx="1150763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400" dirty="0"/>
              <a:t>Тепе-</a:t>
            </a:r>
            <a:r>
              <a:rPr lang="ru-RU" sz="2400" dirty="0" err="1"/>
              <a:t>теңдіксіз</a:t>
            </a:r>
            <a:r>
              <a:rPr lang="ru-RU" sz="2400" dirty="0"/>
              <a:t> реакция </a:t>
            </a:r>
            <a:r>
              <a:rPr lang="ru-RU" sz="2400" dirty="0" err="1"/>
              <a:t>жүйесі</a:t>
            </a:r>
            <a:r>
              <a:rPr lang="ru-RU" sz="2400" dirty="0"/>
              <a:t> </a:t>
            </a:r>
            <a:r>
              <a:rPr lang="ru-RU" sz="2400" dirty="0" err="1"/>
              <a:t>берілген</a:t>
            </a:r>
            <a:r>
              <a:rPr lang="ru-RU" sz="2400" dirty="0"/>
              <a:t> </a:t>
            </a:r>
            <a:r>
              <a:rPr lang="ru-RU" sz="2400" dirty="0" err="1"/>
              <a:t>шарттарда</a:t>
            </a:r>
            <a:r>
              <a:rPr lang="ru-RU" sz="2400" dirty="0"/>
              <a:t> (концентрация, температура, </a:t>
            </a:r>
            <a:r>
              <a:rPr lang="ru-RU" sz="2400" dirty="0" err="1"/>
              <a:t>қысым</a:t>
            </a:r>
            <a:r>
              <a:rPr lang="ru-RU" sz="2400" dirty="0"/>
              <a:t>) </a:t>
            </a:r>
            <a:r>
              <a:rPr lang="ru-RU" sz="2400" dirty="0" err="1"/>
              <a:t>әрқашан</a:t>
            </a:r>
            <a:r>
              <a:rPr lang="ru-RU" sz="2400" dirty="0"/>
              <a:t> </a:t>
            </a:r>
            <a:r>
              <a:rPr lang="ru-RU" sz="2400" dirty="0" err="1"/>
              <a:t>өздігінен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тепе-</a:t>
            </a:r>
            <a:r>
              <a:rPr lang="ru-RU" sz="2400" b="1" dirty="0" err="1">
                <a:solidFill>
                  <a:srgbClr val="FF0000"/>
                </a:solidFill>
              </a:rPr>
              <a:t>теңдік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күйін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орнатуға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ұмтылады</a:t>
            </a:r>
            <a:r>
              <a:rPr lang="ru-RU" sz="2400" dirty="0"/>
              <a:t>;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жағдайда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реакцияның</a:t>
            </a:r>
            <a:r>
              <a:rPr lang="ru-RU" sz="2400" b="1" dirty="0">
                <a:solidFill>
                  <a:srgbClr val="FF0000"/>
                </a:solidFill>
              </a:rPr>
              <a:t> бос </a:t>
            </a:r>
            <a:r>
              <a:rPr lang="ru-RU" sz="2400" b="1" dirty="0" err="1">
                <a:solidFill>
                  <a:srgbClr val="FF0000"/>
                </a:solidFill>
              </a:rPr>
              <a:t>энергиясының</a:t>
            </a:r>
            <a:r>
              <a:rPr lang="ru-RU" sz="2400" b="1" dirty="0">
                <a:solidFill>
                  <a:srgbClr val="FF0000"/>
                </a:solidFill>
              </a:rPr>
              <a:t> ∆</a:t>
            </a:r>
            <a:r>
              <a:rPr lang="en-US" sz="2400" b="1" dirty="0">
                <a:solidFill>
                  <a:srgbClr val="FF0000"/>
                </a:solidFill>
              </a:rPr>
              <a:t>G </a:t>
            </a:r>
            <a:r>
              <a:rPr lang="ru-RU" sz="2400" b="1" dirty="0" err="1">
                <a:solidFill>
                  <a:srgbClr val="FF0000"/>
                </a:solidFill>
              </a:rPr>
              <a:t>өзгерісі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болады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b="1" dirty="0" err="1"/>
              <a:t>Стандартты</a:t>
            </a:r>
            <a:r>
              <a:rPr lang="ru-RU" sz="2400" b="1" dirty="0"/>
              <a:t> </a:t>
            </a:r>
            <a:r>
              <a:rPr lang="ru-RU" sz="2400" b="1" dirty="0" err="1"/>
              <a:t>жағдайларда</a:t>
            </a:r>
            <a:r>
              <a:rPr lang="ru-RU" sz="2400" dirty="0"/>
              <a:t>, </a:t>
            </a:r>
            <a:r>
              <a:rPr lang="ru-RU" sz="2400" dirty="0" err="1"/>
              <a:t>яғни</a:t>
            </a:r>
            <a:r>
              <a:rPr lang="ru-RU" sz="2400" dirty="0"/>
              <a:t> </a:t>
            </a:r>
            <a:r>
              <a:rPr lang="en-US" sz="2400" dirty="0"/>
              <a:t>T = 298 </a:t>
            </a:r>
            <a:r>
              <a:rPr lang="ru-RU" sz="2400" dirty="0"/>
              <a:t>К = 25 ° </a:t>
            </a:r>
            <a:r>
              <a:rPr lang="en-US" sz="2400" dirty="0"/>
              <a:t>C </a:t>
            </a:r>
            <a:r>
              <a:rPr lang="ru-RU" sz="2400" dirty="0" err="1"/>
              <a:t>температурада</a:t>
            </a:r>
            <a:r>
              <a:rPr lang="ru-RU" sz="2400" dirty="0"/>
              <a:t>, </a:t>
            </a:r>
            <a:r>
              <a:rPr lang="ru-RU" sz="2400" dirty="0" err="1"/>
              <a:t>барлық</a:t>
            </a:r>
            <a:r>
              <a:rPr lang="ru-RU" sz="2400" dirty="0"/>
              <a:t> реакция </a:t>
            </a:r>
            <a:r>
              <a:rPr lang="ru-RU" sz="2400" dirty="0" err="1"/>
              <a:t>компоненттерінің</a:t>
            </a:r>
            <a:r>
              <a:rPr lang="ru-RU" sz="2400" dirty="0"/>
              <a:t> </a:t>
            </a:r>
            <a:r>
              <a:rPr lang="ru-RU" sz="2400" dirty="0" err="1"/>
              <a:t>бастапқы</a:t>
            </a:r>
            <a:r>
              <a:rPr lang="ru-RU" sz="2400" dirty="0"/>
              <a:t> </a:t>
            </a:r>
            <a:r>
              <a:rPr lang="ru-RU" sz="2400" dirty="0" err="1"/>
              <a:t>концентрациясы</a:t>
            </a:r>
            <a:r>
              <a:rPr lang="ru-RU" sz="2400" dirty="0"/>
              <a:t> 1 моль/л (</a:t>
            </a:r>
            <a:r>
              <a:rPr lang="ru-RU" sz="2400" dirty="0" err="1"/>
              <a:t>немесе</a:t>
            </a:r>
            <a:r>
              <a:rPr lang="ru-RU" sz="2400" dirty="0"/>
              <a:t> М) </a:t>
            </a:r>
            <a:r>
              <a:rPr lang="ru-RU" sz="2400" dirty="0" err="1"/>
              <a:t>немесе</a:t>
            </a:r>
            <a:r>
              <a:rPr lang="ru-RU" sz="2400" dirty="0"/>
              <a:t> газ </a:t>
            </a:r>
            <a:r>
              <a:rPr lang="ru-RU" sz="2400" dirty="0" err="1"/>
              <a:t>тәрізді</a:t>
            </a:r>
            <a:r>
              <a:rPr lang="ru-RU" sz="2400" dirty="0"/>
              <a:t> </a:t>
            </a:r>
            <a:r>
              <a:rPr lang="ru-RU" sz="2400" dirty="0" err="1"/>
              <a:t>заттар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101,3 кПа (</a:t>
            </a:r>
            <a:r>
              <a:rPr lang="ru-RU" sz="2400" dirty="0" err="1"/>
              <a:t>килопаскаль</a:t>
            </a:r>
            <a:r>
              <a:rPr lang="ru-RU" sz="2400" dirty="0"/>
              <a:t>) = 1 </a:t>
            </a:r>
            <a:r>
              <a:rPr lang="ru-RU" sz="2400" dirty="0" err="1"/>
              <a:t>парциалды</a:t>
            </a:r>
            <a:r>
              <a:rPr lang="ru-RU" sz="2400" dirty="0"/>
              <a:t> </a:t>
            </a:r>
            <a:r>
              <a:rPr lang="ru-RU" sz="2400" dirty="0" err="1"/>
              <a:t>қысымда</a:t>
            </a:r>
            <a:r>
              <a:rPr lang="ru-RU" sz="2400" dirty="0"/>
              <a:t>. </a:t>
            </a:r>
            <a:r>
              <a:rPr lang="ru-RU" sz="2400" dirty="0" err="1"/>
              <a:t>атм</a:t>
            </a:r>
            <a:r>
              <a:rPr lang="ru-RU" sz="2400" dirty="0"/>
              <a:t>, </a:t>
            </a:r>
            <a:r>
              <a:rPr lang="ru-RU" sz="2400" b="1" dirty="0" err="1"/>
              <a:t>жүйенің</a:t>
            </a:r>
            <a:r>
              <a:rPr lang="ru-RU" sz="2400" b="1" dirty="0"/>
              <a:t> тепе-</a:t>
            </a:r>
            <a:r>
              <a:rPr lang="ru-RU" sz="2400" b="1" dirty="0" err="1"/>
              <a:t>теңдік</a:t>
            </a:r>
            <a:r>
              <a:rPr lang="ru-RU" sz="2400" b="1" dirty="0"/>
              <a:t> </a:t>
            </a:r>
            <a:r>
              <a:rPr lang="ru-RU" sz="2400" b="1" dirty="0" err="1"/>
              <a:t>күйіне</a:t>
            </a:r>
            <a:r>
              <a:rPr lang="ru-RU" sz="2400" b="1" dirty="0"/>
              <a:t> </a:t>
            </a:r>
            <a:r>
              <a:rPr lang="ru-RU" sz="2400" b="1" dirty="0" err="1"/>
              <a:t>қарай</a:t>
            </a:r>
            <a:r>
              <a:rPr lang="ru-RU" sz="2400" b="1" dirty="0"/>
              <a:t> </a:t>
            </a:r>
            <a:r>
              <a:rPr lang="ru-RU" sz="2400" b="1" dirty="0" err="1"/>
              <a:t>қозғаушы</a:t>
            </a:r>
            <a:r>
              <a:rPr lang="ru-RU" sz="2400" b="1" dirty="0"/>
              <a:t> </a:t>
            </a:r>
            <a:r>
              <a:rPr lang="ru-RU" sz="2400" b="1" dirty="0" err="1"/>
              <a:t>күші</a:t>
            </a:r>
            <a:r>
              <a:rPr lang="ru-RU" sz="2400" b="1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стандартты</a:t>
            </a:r>
            <a:r>
              <a:rPr lang="ru-RU" sz="2400" b="1" dirty="0">
                <a:solidFill>
                  <a:srgbClr val="FF0000"/>
                </a:solidFill>
              </a:rPr>
              <a:t> бос </a:t>
            </a:r>
            <a:r>
              <a:rPr lang="ru-RU" sz="2400" b="1" dirty="0" err="1">
                <a:solidFill>
                  <a:srgbClr val="FF0000"/>
                </a:solidFill>
              </a:rPr>
              <a:t>энергияның</a:t>
            </a:r>
            <a:r>
              <a:rPr lang="ru-RU" sz="2400" b="1" dirty="0">
                <a:solidFill>
                  <a:srgbClr val="FF0000"/>
                </a:solidFill>
              </a:rPr>
              <a:t> ∆</a:t>
            </a:r>
            <a:r>
              <a:rPr lang="en-US" sz="2400" b="1" dirty="0">
                <a:solidFill>
                  <a:srgbClr val="FF0000"/>
                </a:solidFill>
              </a:rPr>
              <a:t>G° </a:t>
            </a:r>
            <a:r>
              <a:rPr lang="ru-RU" sz="2400" b="1" dirty="0" err="1">
                <a:solidFill>
                  <a:srgbClr val="FF0000"/>
                </a:solidFill>
              </a:rPr>
              <a:t>өзгеруімен</a:t>
            </a:r>
            <a:r>
              <a:rPr lang="ru-RU" sz="2400" dirty="0"/>
              <a:t> </a:t>
            </a:r>
            <a:r>
              <a:rPr lang="ru-RU" sz="2400" dirty="0" err="1"/>
              <a:t>анықталады</a:t>
            </a:r>
            <a:r>
              <a:rPr lang="ru-RU" sz="2400" dirty="0"/>
              <a:t>. </a:t>
            </a:r>
            <a:r>
              <a:rPr lang="ru-RU" sz="2400" dirty="0" err="1"/>
              <a:t>Сутегі</a:t>
            </a:r>
            <a:r>
              <a:rPr lang="ru-RU" sz="2400" dirty="0"/>
              <a:t> </a:t>
            </a:r>
            <a:r>
              <a:rPr lang="ru-RU" sz="2400" dirty="0" err="1"/>
              <a:t>иондары</a:t>
            </a:r>
            <a:r>
              <a:rPr lang="ru-RU" sz="2400" dirty="0"/>
              <a:t> </a:t>
            </a:r>
            <a:r>
              <a:rPr lang="ru-RU" sz="2400" dirty="0" err="1"/>
              <a:t>қатысатын</a:t>
            </a:r>
            <a:r>
              <a:rPr lang="ru-RU" sz="2400" dirty="0"/>
              <a:t> </a:t>
            </a:r>
            <a:r>
              <a:rPr lang="ru-RU" sz="2400" dirty="0" err="1"/>
              <a:t>реакциялардың</a:t>
            </a:r>
            <a:r>
              <a:rPr lang="ru-RU" sz="2400" dirty="0"/>
              <a:t> </a:t>
            </a:r>
            <a:r>
              <a:rPr lang="ru-RU" sz="2400" dirty="0" err="1"/>
              <a:t>стандартты</a:t>
            </a:r>
            <a:r>
              <a:rPr lang="ru-RU" sz="2400" dirty="0"/>
              <a:t> </a:t>
            </a:r>
            <a:r>
              <a:rPr lang="ru-RU" sz="2400" dirty="0" err="1"/>
              <a:t>шарттары</a:t>
            </a:r>
            <a:r>
              <a:rPr lang="ru-RU" sz="2400" dirty="0"/>
              <a:t> </a:t>
            </a:r>
            <a:endParaRPr lang="ru-RU" sz="2400" dirty="0" smtClean="0"/>
          </a:p>
          <a:p>
            <a:pPr indent="534988" algn="just"/>
            <a:r>
              <a:rPr lang="ru-RU" sz="2400" dirty="0" smtClean="0"/>
              <a:t>[</a:t>
            </a:r>
            <a:r>
              <a:rPr lang="en-US" sz="2400" dirty="0"/>
              <a:t>H+] = 1 M </a:t>
            </a:r>
            <a:r>
              <a:rPr lang="ru-RU" sz="2400" dirty="0" err="1"/>
              <a:t>немесе</a:t>
            </a:r>
            <a:r>
              <a:rPr lang="ru-RU" sz="2400" dirty="0"/>
              <a:t> рН 0</a:t>
            </a:r>
            <a:r>
              <a:rPr lang="ru-RU" sz="2400" dirty="0" smtClean="0"/>
              <a:t>.</a:t>
            </a:r>
          </a:p>
          <a:p>
            <a:pPr indent="534988" algn="just"/>
            <a:r>
              <a:rPr lang="ru-RU" sz="2400" dirty="0" err="1"/>
              <a:t>Көптеген</a:t>
            </a:r>
            <a:r>
              <a:rPr lang="ru-RU" sz="2400" dirty="0"/>
              <a:t> </a:t>
            </a:r>
            <a:r>
              <a:rPr lang="ru-RU" sz="2400" b="1" dirty="0" err="1"/>
              <a:t>биохимиялық</a:t>
            </a:r>
            <a:r>
              <a:rPr lang="ru-RU" sz="2400" b="1" dirty="0"/>
              <a:t> </a:t>
            </a:r>
            <a:r>
              <a:rPr lang="ru-RU" sz="2400" b="1" dirty="0" err="1"/>
              <a:t>реакциялар</a:t>
            </a:r>
            <a:r>
              <a:rPr lang="ru-RU" sz="2400" b="1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сұйылтылған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буферлік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ерітінділерде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рН </a:t>
            </a:r>
            <a:r>
              <a:rPr lang="ru-RU" sz="2400" b="1" dirty="0">
                <a:solidFill>
                  <a:srgbClr val="FF0000"/>
                </a:solidFill>
              </a:rPr>
              <a:t>≈ 7 </a:t>
            </a:r>
            <a:r>
              <a:rPr lang="ru-RU" sz="2400" dirty="0" err="1"/>
              <a:t>кезінде</a:t>
            </a:r>
            <a:r>
              <a:rPr lang="ru-RU" sz="2400" dirty="0"/>
              <a:t> </a:t>
            </a:r>
            <a:r>
              <a:rPr lang="ru-RU" sz="2400" dirty="0" err="1"/>
              <a:t>жүреді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жағдайда</a:t>
            </a:r>
            <a:r>
              <a:rPr lang="ru-RU" sz="2400" dirty="0"/>
              <a:t> рН </a:t>
            </a:r>
            <a:r>
              <a:rPr lang="ru-RU" sz="2400" dirty="0" err="1"/>
              <a:t>және</a:t>
            </a:r>
            <a:r>
              <a:rPr lang="ru-RU" sz="2400" dirty="0"/>
              <a:t> су </a:t>
            </a:r>
            <a:r>
              <a:rPr lang="ru-RU" sz="2400" dirty="0" err="1"/>
              <a:t>концентрациясы</a:t>
            </a:r>
            <a:r>
              <a:rPr lang="ru-RU" sz="2400" dirty="0"/>
              <a:t> </a:t>
            </a:r>
            <a:endParaRPr lang="ru-RU" sz="2400" dirty="0" smtClean="0"/>
          </a:p>
          <a:p>
            <a:pPr indent="534988" algn="ctr"/>
            <a:r>
              <a:rPr lang="ru-RU" sz="2400" dirty="0" smtClean="0"/>
              <a:t>(</a:t>
            </a:r>
            <a:r>
              <a:rPr lang="ru-RU" sz="2400" dirty="0"/>
              <a:t>таза су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smtClean="0"/>
              <a:t>[H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O</a:t>
            </a:r>
            <a:r>
              <a:rPr lang="en-US" sz="2400" dirty="0" smtClean="0"/>
              <a:t>] </a:t>
            </a:r>
            <a:r>
              <a:rPr lang="en-US" sz="2400" dirty="0"/>
              <a:t>= 55,5 </a:t>
            </a:r>
            <a:r>
              <a:rPr lang="ru-RU" sz="2400" dirty="0"/>
              <a:t>М) </a:t>
            </a:r>
            <a:r>
              <a:rPr lang="ru-RU" sz="2400" dirty="0" err="1"/>
              <a:t>тұрақты</a:t>
            </a:r>
            <a:r>
              <a:rPr lang="ru-RU" sz="2400" dirty="0"/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санауға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dirty="0" err="1"/>
              <a:t>Есептеулер</a:t>
            </a:r>
            <a:r>
              <a:rPr lang="ru-RU" sz="2400" dirty="0"/>
              <a:t> </a:t>
            </a:r>
            <a:r>
              <a:rPr lang="ru-RU" sz="2400" dirty="0" err="1"/>
              <a:t>ыңғайлы</a:t>
            </a:r>
            <a:r>
              <a:rPr lang="ru-RU" sz="2400" dirty="0"/>
              <a:t> болу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биохимиялық</a:t>
            </a:r>
            <a:r>
              <a:rPr lang="ru-RU" sz="2400" dirty="0"/>
              <a:t> </a:t>
            </a:r>
            <a:r>
              <a:rPr lang="ru-RU" sz="2400" dirty="0" err="1"/>
              <a:t>процестердің</a:t>
            </a:r>
            <a:r>
              <a:rPr lang="ru-RU" sz="2400" dirty="0"/>
              <a:t> </a:t>
            </a:r>
            <a:r>
              <a:rPr lang="ru-RU" sz="2400" dirty="0" err="1"/>
              <a:t>стандартты</a:t>
            </a:r>
            <a:r>
              <a:rPr lang="ru-RU" sz="2400" dirty="0"/>
              <a:t> </a:t>
            </a:r>
            <a:r>
              <a:rPr lang="ru-RU" sz="2400" dirty="0" err="1"/>
              <a:t>шарттары</a:t>
            </a:r>
            <a:r>
              <a:rPr lang="ru-RU" sz="2400" dirty="0"/>
              <a:t> </a:t>
            </a:r>
            <a:r>
              <a:rPr lang="ru-RU" sz="2400" dirty="0" err="1"/>
              <a:t>ретінде</a:t>
            </a:r>
            <a:r>
              <a:rPr lang="ru-RU" sz="2400" dirty="0"/>
              <a:t> </a:t>
            </a:r>
            <a:r>
              <a:rPr lang="ru-RU" sz="2400" dirty="0" err="1"/>
              <a:t>мыналар</a:t>
            </a:r>
            <a:r>
              <a:rPr lang="ru-RU" sz="2400" dirty="0"/>
              <a:t> </a:t>
            </a:r>
            <a:r>
              <a:rPr lang="ru-RU" sz="2400" dirty="0" err="1"/>
              <a:t>алынады</a:t>
            </a:r>
            <a:r>
              <a:rPr lang="ru-RU" sz="2400" dirty="0"/>
              <a:t>: </a:t>
            </a:r>
            <a:r>
              <a:rPr lang="ru-RU" sz="2400" dirty="0" err="1"/>
              <a:t>сутегі</a:t>
            </a:r>
            <a:r>
              <a:rPr lang="ru-RU" sz="2400" dirty="0"/>
              <a:t> </a:t>
            </a:r>
            <a:r>
              <a:rPr lang="ru-RU" sz="2400" dirty="0" err="1"/>
              <a:t>иондарының</a:t>
            </a:r>
            <a:r>
              <a:rPr lang="ru-RU" sz="2400" dirty="0"/>
              <a:t> </a:t>
            </a:r>
            <a:r>
              <a:rPr lang="ru-RU" sz="2400" dirty="0" err="1"/>
              <a:t>концентрациясы</a:t>
            </a:r>
            <a:r>
              <a:rPr lang="ru-RU" sz="2400" dirty="0"/>
              <a:t> 10</a:t>
            </a:r>
            <a:r>
              <a:rPr lang="ru-RU" sz="2400" baseline="30000" dirty="0"/>
              <a:t>–7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/>
              <a:t>М (рН 7), </a:t>
            </a:r>
            <a:r>
              <a:rPr lang="ru-RU" sz="2400" dirty="0" err="1"/>
              <a:t>судың</a:t>
            </a:r>
            <a:r>
              <a:rPr lang="ru-RU" sz="2400" dirty="0"/>
              <a:t> </a:t>
            </a:r>
            <a:r>
              <a:rPr lang="ru-RU" sz="2400" dirty="0" err="1"/>
              <a:t>концентрациясы</a:t>
            </a:r>
            <a:r>
              <a:rPr lang="ru-RU" sz="2400" dirty="0"/>
              <a:t> 55,5 М, Mg</a:t>
            </a:r>
            <a:r>
              <a:rPr lang="ru-RU" sz="2400" baseline="30000" dirty="0"/>
              <a:t>2+</a:t>
            </a:r>
            <a:r>
              <a:rPr lang="ru-RU" sz="2400" dirty="0"/>
              <a:t> </a:t>
            </a:r>
            <a:r>
              <a:rPr lang="ru-RU" sz="2400" dirty="0" err="1" smtClean="0"/>
              <a:t>концентрациясы</a:t>
            </a:r>
            <a:r>
              <a:rPr lang="ru-RU" sz="2400" dirty="0" smtClean="0"/>
              <a:t> </a:t>
            </a:r>
            <a:r>
              <a:rPr lang="ru-RU" sz="2400" dirty="0"/>
              <a:t>1 </a:t>
            </a:r>
            <a:r>
              <a:rPr lang="ru-RU" sz="2400" dirty="0" err="1"/>
              <a:t>мМ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/>
              <a:t>Mg</a:t>
            </a:r>
            <a:r>
              <a:rPr lang="ru-RU" sz="2400" baseline="30000" dirty="0"/>
              <a:t>2+</a:t>
            </a:r>
            <a:r>
              <a:rPr lang="ru-RU" sz="2400" dirty="0"/>
              <a:t> </a:t>
            </a:r>
            <a:r>
              <a:rPr lang="ru-RU" sz="2400" dirty="0" err="1" smtClean="0"/>
              <a:t>иондары</a:t>
            </a:r>
            <a:r>
              <a:rPr lang="ru-RU" sz="2400" dirty="0" smtClean="0"/>
              <a:t> </a:t>
            </a:r>
            <a:r>
              <a:rPr lang="ru-RU" sz="2400" dirty="0" err="1"/>
              <a:t>қатысатын</a:t>
            </a:r>
            <a:r>
              <a:rPr lang="ru-RU" sz="2400" dirty="0"/>
              <a:t> </a:t>
            </a:r>
            <a:r>
              <a:rPr lang="ru-RU" sz="2400" dirty="0" err="1"/>
              <a:t>реакциялар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, </a:t>
            </a:r>
            <a:r>
              <a:rPr lang="ru-RU" sz="2400" dirty="0" err="1"/>
              <a:t>соның</a:t>
            </a:r>
            <a:r>
              <a:rPr lang="ru-RU" sz="2400" dirty="0"/>
              <a:t> </a:t>
            </a:r>
            <a:r>
              <a:rPr lang="ru-RU" sz="2400" dirty="0" err="1"/>
              <a:t>ішінде</a:t>
            </a:r>
            <a:r>
              <a:rPr lang="ru-RU" sz="2400" dirty="0"/>
              <a:t> </a:t>
            </a:r>
            <a:r>
              <a:rPr lang="en-US" sz="2400" dirty="0"/>
              <a:t>ATP </a:t>
            </a:r>
            <a:r>
              <a:rPr lang="ru-RU" sz="2400" dirty="0" err="1"/>
              <a:t>әрекеттесетін</a:t>
            </a:r>
            <a:r>
              <a:rPr lang="ru-RU" sz="2400" dirty="0"/>
              <a:t> </a:t>
            </a:r>
            <a:r>
              <a:rPr lang="ru-RU" sz="2400" dirty="0" err="1"/>
              <a:t>көптеген</a:t>
            </a:r>
            <a:r>
              <a:rPr lang="ru-RU" sz="2400" dirty="0"/>
              <a:t> </a:t>
            </a:r>
            <a:r>
              <a:rPr lang="ru-RU" sz="2400" dirty="0" err="1"/>
              <a:t>реакциялар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9355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957" y="728802"/>
            <a:ext cx="112057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3000" dirty="0" err="1"/>
              <a:t>Биохимиялық</a:t>
            </a:r>
            <a:r>
              <a:rPr lang="ru-RU" sz="3000" dirty="0"/>
              <a:t> стандарт </a:t>
            </a:r>
            <a:r>
              <a:rPr lang="ru-RU" sz="3000" dirty="0" err="1"/>
              <a:t>күйіне</a:t>
            </a:r>
            <a:r>
              <a:rPr lang="ru-RU" sz="3000" dirty="0"/>
              <a:t> </a:t>
            </a:r>
            <a:r>
              <a:rPr lang="ru-RU" sz="3000" dirty="0" err="1"/>
              <a:t>қатысты</a:t>
            </a:r>
            <a:r>
              <a:rPr lang="ru-RU" sz="3000" dirty="0"/>
              <a:t> </a:t>
            </a:r>
            <a:r>
              <a:rPr lang="ru-RU" sz="3000" dirty="0" err="1"/>
              <a:t>физикалық</a:t>
            </a:r>
            <a:r>
              <a:rPr lang="ru-RU" sz="3000" dirty="0"/>
              <a:t> </a:t>
            </a:r>
            <a:r>
              <a:rPr lang="ru-RU" sz="3000" dirty="0" err="1"/>
              <a:t>параметрлер</a:t>
            </a:r>
            <a:r>
              <a:rPr lang="ru-RU" sz="3000" dirty="0"/>
              <a:t> </a:t>
            </a:r>
            <a:r>
              <a:rPr lang="ru-RU" sz="3000" b="1" dirty="0" err="1">
                <a:solidFill>
                  <a:srgbClr val="FF0000"/>
                </a:solidFill>
              </a:rPr>
              <a:t>стандартты</a:t>
            </a: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b="1" dirty="0" err="1">
                <a:solidFill>
                  <a:srgbClr val="FF0000"/>
                </a:solidFill>
              </a:rPr>
              <a:t>берілген</a:t>
            </a: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b="1" dirty="0" err="1">
                <a:solidFill>
                  <a:srgbClr val="FF0000"/>
                </a:solidFill>
              </a:rPr>
              <a:t>параметрлер</a:t>
            </a:r>
            <a:r>
              <a:rPr lang="ru-RU" sz="3000" dirty="0"/>
              <a:t> </a:t>
            </a:r>
            <a:r>
              <a:rPr lang="ru-RU" sz="3000" dirty="0" err="1"/>
              <a:t>деп</a:t>
            </a:r>
            <a:r>
              <a:rPr lang="ru-RU" sz="3000" dirty="0"/>
              <a:t> </a:t>
            </a:r>
            <a:r>
              <a:rPr lang="ru-RU" sz="3000" dirty="0" err="1"/>
              <a:t>аталады</a:t>
            </a:r>
            <a:r>
              <a:rPr lang="ru-RU" sz="3000" dirty="0"/>
              <a:t> </a:t>
            </a:r>
            <a:r>
              <a:rPr lang="ru-RU" sz="3000" dirty="0" err="1"/>
              <a:t>және</a:t>
            </a:r>
            <a:r>
              <a:rPr lang="ru-RU" sz="3000" dirty="0"/>
              <a:t> </a:t>
            </a:r>
            <a:r>
              <a:rPr lang="ru-RU" sz="3000" dirty="0" err="1"/>
              <a:t>оларды</a:t>
            </a:r>
            <a:r>
              <a:rPr lang="ru-RU" sz="3000" dirty="0"/>
              <a:t> </a:t>
            </a:r>
            <a:r>
              <a:rPr lang="ru-RU" sz="3000" dirty="0" err="1"/>
              <a:t>химиктер</a:t>
            </a:r>
            <a:r>
              <a:rPr lang="ru-RU" sz="3000" dirty="0"/>
              <a:t> мен </a:t>
            </a:r>
            <a:r>
              <a:rPr lang="ru-RU" sz="3000" dirty="0" err="1"/>
              <a:t>физиктер</a:t>
            </a:r>
            <a:r>
              <a:rPr lang="ru-RU" sz="3000" dirty="0"/>
              <a:t> </a:t>
            </a:r>
            <a:r>
              <a:rPr lang="ru-RU" sz="3000" dirty="0" err="1"/>
              <a:t>пайдаланатын</a:t>
            </a:r>
            <a:r>
              <a:rPr lang="ru-RU" sz="3000" dirty="0"/>
              <a:t> </a:t>
            </a:r>
            <a:r>
              <a:rPr lang="ru-RU" sz="3000" dirty="0" err="1"/>
              <a:t>берілмеген</a:t>
            </a:r>
            <a:r>
              <a:rPr lang="ru-RU" sz="3000" dirty="0"/>
              <a:t> </a:t>
            </a:r>
            <a:r>
              <a:rPr lang="ru-RU" sz="3000" dirty="0" err="1"/>
              <a:t>параметрлерден</a:t>
            </a:r>
            <a:r>
              <a:rPr lang="ru-RU" sz="3000" dirty="0"/>
              <a:t> </a:t>
            </a:r>
            <a:r>
              <a:rPr lang="ru-RU" sz="3000" dirty="0" err="1"/>
              <a:t>ажырату</a:t>
            </a:r>
            <a:r>
              <a:rPr lang="ru-RU" sz="3000" dirty="0"/>
              <a:t> </a:t>
            </a:r>
            <a:r>
              <a:rPr lang="ru-RU" sz="3000" b="1" dirty="0" smtClean="0">
                <a:solidFill>
                  <a:srgbClr val="FF0000"/>
                </a:solidFill>
              </a:rPr>
              <a:t>штрих </a:t>
            </a:r>
            <a:r>
              <a:rPr lang="ru-RU" sz="3000" b="1" dirty="0" err="1">
                <a:solidFill>
                  <a:srgbClr val="FF0000"/>
                </a:solidFill>
              </a:rPr>
              <a:t>белгісімен</a:t>
            </a: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dirty="0"/>
              <a:t>(</a:t>
            </a:r>
            <a:r>
              <a:rPr lang="ru-RU" sz="3000" dirty="0" err="1"/>
              <a:t>мысалы</a:t>
            </a:r>
            <a:r>
              <a:rPr lang="ru-RU" sz="3000" dirty="0"/>
              <a:t>, </a:t>
            </a:r>
            <a:r>
              <a:rPr lang="ru-RU" sz="3000" b="1" dirty="0"/>
              <a:t>∆</a:t>
            </a:r>
            <a:r>
              <a:rPr lang="en-US" sz="3000" b="1" dirty="0"/>
              <a:t>G'° </a:t>
            </a:r>
            <a:r>
              <a:rPr lang="ru-RU" sz="3000" b="1" dirty="0" err="1"/>
              <a:t>және</a:t>
            </a:r>
            <a:r>
              <a:rPr lang="ru-RU" sz="3000" b="1" dirty="0"/>
              <a:t> </a:t>
            </a:r>
            <a:r>
              <a:rPr lang="en-US" sz="3000" b="1" dirty="0" err="1"/>
              <a:t>K'eq</a:t>
            </a:r>
            <a:r>
              <a:rPr lang="en-US" sz="3000" dirty="0"/>
              <a:t>) </a:t>
            </a:r>
            <a:r>
              <a:rPr lang="ru-RU" sz="3000" dirty="0" err="1"/>
              <a:t>жазылады</a:t>
            </a:r>
            <a:r>
              <a:rPr lang="ru-RU" sz="3000" dirty="0"/>
              <a:t>.</a:t>
            </a:r>
          </a:p>
          <a:p>
            <a:pPr indent="534988" algn="just"/>
            <a:r>
              <a:rPr lang="ru-RU" sz="3000" dirty="0" err="1"/>
              <a:t>Биохимияның</a:t>
            </a:r>
            <a:r>
              <a:rPr lang="ru-RU" sz="3000" dirty="0"/>
              <a:t> </a:t>
            </a:r>
            <a:r>
              <a:rPr lang="ru-RU" sz="3000" dirty="0" err="1"/>
              <a:t>басқа</a:t>
            </a:r>
            <a:r>
              <a:rPr lang="ru-RU" sz="3000" dirty="0"/>
              <a:t> </a:t>
            </a:r>
            <a:r>
              <a:rPr lang="ru-RU" sz="3000" dirty="0" err="1"/>
              <a:t>оқулықтарында</a:t>
            </a:r>
            <a:r>
              <a:rPr lang="ru-RU" sz="3000" dirty="0"/>
              <a:t> </a:t>
            </a:r>
            <a:r>
              <a:rPr lang="ru-RU" sz="3000" b="1" dirty="0"/>
              <a:t>∆</a:t>
            </a:r>
            <a:r>
              <a:rPr lang="en-US" sz="3000" b="1" dirty="0"/>
              <a:t>G°’ </a:t>
            </a:r>
            <a:r>
              <a:rPr lang="ru-RU" sz="3000" dirty="0" err="1"/>
              <a:t>белгісі</a:t>
            </a:r>
            <a:r>
              <a:rPr lang="ru-RU" sz="3000" dirty="0"/>
              <a:t> </a:t>
            </a:r>
            <a:r>
              <a:rPr lang="ru-RU" sz="3000" dirty="0" err="1"/>
              <a:t>жиі</a:t>
            </a:r>
            <a:r>
              <a:rPr lang="ru-RU" sz="3000" dirty="0"/>
              <a:t> </a:t>
            </a:r>
            <a:r>
              <a:rPr lang="ru-RU" sz="3000" dirty="0" err="1"/>
              <a:t>қолданылады</a:t>
            </a:r>
            <a:r>
              <a:rPr lang="ru-RU" sz="3000" dirty="0"/>
              <a:t> (</a:t>
            </a:r>
            <a:r>
              <a:rPr lang="ru-RU" sz="3000" dirty="0" err="1"/>
              <a:t>жоғарыда</a:t>
            </a:r>
            <a:r>
              <a:rPr lang="ru-RU" sz="3000" dirty="0"/>
              <a:t> </a:t>
            </a:r>
            <a:r>
              <a:rPr lang="ru-RU" sz="3000" dirty="0" err="1"/>
              <a:t>көрсетілгендей</a:t>
            </a:r>
            <a:r>
              <a:rPr lang="ru-RU" sz="3000" dirty="0"/>
              <a:t> </a:t>
            </a:r>
            <a:r>
              <a:rPr lang="ru-RU" sz="3000" b="1" dirty="0"/>
              <a:t>∆</a:t>
            </a:r>
            <a:r>
              <a:rPr lang="en-US" sz="3000" b="1" dirty="0"/>
              <a:t>G’° </a:t>
            </a:r>
            <a:r>
              <a:rPr lang="ru-RU" sz="3000" dirty="0" err="1"/>
              <a:t>емес</a:t>
            </a:r>
            <a:r>
              <a:rPr lang="ru-RU" sz="3000" dirty="0"/>
              <a:t>). </a:t>
            </a:r>
          </a:p>
          <a:p>
            <a:pPr indent="534988" algn="just"/>
            <a:r>
              <a:rPr lang="ru-RU" sz="3000" dirty="0" err="1" smtClean="0"/>
              <a:t>Халықаралық</a:t>
            </a:r>
            <a:r>
              <a:rPr lang="ru-RU" sz="3000" dirty="0" smtClean="0"/>
              <a:t> </a:t>
            </a:r>
            <a:r>
              <a:rPr lang="ru-RU" sz="3000" dirty="0" err="1"/>
              <a:t>химиктер</a:t>
            </a:r>
            <a:r>
              <a:rPr lang="ru-RU" sz="3000" dirty="0"/>
              <a:t> мен </a:t>
            </a:r>
            <a:r>
              <a:rPr lang="ru-RU" sz="3000" dirty="0" err="1"/>
              <a:t>биохимиктер</a:t>
            </a:r>
            <a:r>
              <a:rPr lang="ru-RU" sz="3000" dirty="0"/>
              <a:t> </a:t>
            </a:r>
            <a:r>
              <a:rPr lang="ru-RU" sz="3000" dirty="0" err="1" smtClean="0"/>
              <a:t>одағы</a:t>
            </a:r>
            <a:r>
              <a:rPr lang="ru-RU" sz="3000" dirty="0" smtClean="0"/>
              <a:t> </a:t>
            </a:r>
            <a:r>
              <a:rPr lang="ru-RU" sz="3000" b="1" dirty="0" smtClean="0">
                <a:solidFill>
                  <a:srgbClr val="FF0000"/>
                </a:solidFill>
              </a:rPr>
              <a:t>∆</a:t>
            </a:r>
            <a:r>
              <a:rPr lang="en-US" sz="3000" b="1" dirty="0">
                <a:solidFill>
                  <a:srgbClr val="FF0000"/>
                </a:solidFill>
              </a:rPr>
              <a:t>G'° </a:t>
            </a:r>
            <a:r>
              <a:rPr lang="ru-RU" sz="3000" dirty="0" err="1"/>
              <a:t>параметрін</a:t>
            </a:r>
            <a:r>
              <a:rPr lang="ru-RU" sz="3000" dirty="0"/>
              <a:t> </a:t>
            </a:r>
            <a:r>
              <a:rPr lang="ru-RU" sz="3000" dirty="0" smtClean="0"/>
              <a:t>- </a:t>
            </a:r>
            <a:r>
              <a:rPr lang="ru-RU" sz="3000" b="1" dirty="0" err="1"/>
              <a:t>берілмеген</a:t>
            </a:r>
            <a:r>
              <a:rPr lang="ru-RU" sz="3000" b="1" dirty="0"/>
              <a:t>  </a:t>
            </a:r>
            <a:r>
              <a:rPr lang="en-US" sz="3000" b="1" dirty="0"/>
              <a:t>G' </a:t>
            </a:r>
            <a:r>
              <a:rPr lang="ru-RU" sz="3000" b="1" dirty="0" err="1"/>
              <a:t>параметрі</a:t>
            </a:r>
            <a:r>
              <a:rPr lang="ru-RU" sz="3000" dirty="0"/>
              <a:t> </a:t>
            </a:r>
            <a:r>
              <a:rPr lang="ru-RU" sz="3000" b="1" dirty="0"/>
              <a:t>тепе-</a:t>
            </a:r>
            <a:r>
              <a:rPr lang="ru-RU" sz="3000" b="1" dirty="0" err="1"/>
              <a:t>теңдік</a:t>
            </a:r>
            <a:r>
              <a:rPr lang="ru-RU" sz="3000" b="1" dirty="0"/>
              <a:t> </a:t>
            </a:r>
            <a:r>
              <a:rPr lang="ru-RU" sz="3000" b="1" dirty="0" err="1"/>
              <a:t>критерийі</a:t>
            </a:r>
            <a:r>
              <a:rPr lang="ru-RU" sz="3000" b="1" dirty="0"/>
              <a:t> </a:t>
            </a:r>
            <a:r>
              <a:rPr lang="ru-RU" sz="3000" dirty="0" err="1"/>
              <a:t>екенін</a:t>
            </a:r>
            <a:r>
              <a:rPr lang="ru-RU" sz="3000" dirty="0"/>
              <a:t> баса </a:t>
            </a:r>
            <a:r>
              <a:rPr lang="ru-RU" sz="3000" dirty="0" err="1"/>
              <a:t>көрсету</a:t>
            </a:r>
            <a:r>
              <a:rPr lang="ru-RU" sz="3000" dirty="0"/>
              <a:t> </a:t>
            </a:r>
            <a:r>
              <a:rPr lang="ru-RU" sz="3000" dirty="0" err="1"/>
              <a:t>үшін</a:t>
            </a:r>
            <a:r>
              <a:rPr lang="ru-RU" sz="3000" dirty="0"/>
              <a:t> </a:t>
            </a:r>
            <a:r>
              <a:rPr lang="ru-RU" sz="3000" dirty="0" err="1"/>
              <a:t>ұсынады</a:t>
            </a:r>
            <a:r>
              <a:rPr lang="ru-RU" sz="3000" dirty="0"/>
              <a:t>. </a:t>
            </a:r>
            <a:r>
              <a:rPr lang="ru-RU" sz="3000" dirty="0" err="1"/>
              <a:t>Қарапайымдылық</a:t>
            </a:r>
            <a:r>
              <a:rPr lang="ru-RU" sz="3000" dirty="0"/>
              <a:t> </a:t>
            </a:r>
            <a:r>
              <a:rPr lang="ru-RU" sz="3000" dirty="0" err="1"/>
              <a:t>үшін</a:t>
            </a:r>
            <a:r>
              <a:rPr lang="ru-RU" sz="3000" dirty="0"/>
              <a:t> </a:t>
            </a:r>
            <a:r>
              <a:rPr lang="ru-RU" sz="3000" dirty="0" err="1"/>
              <a:t>бұдан</a:t>
            </a:r>
            <a:r>
              <a:rPr lang="ru-RU" sz="3000" dirty="0"/>
              <a:t> </a:t>
            </a:r>
            <a:r>
              <a:rPr lang="ru-RU" sz="3000" dirty="0" err="1"/>
              <a:t>әрі</a:t>
            </a:r>
            <a:r>
              <a:rPr lang="ru-RU" sz="3000" dirty="0"/>
              <a:t> осы </a:t>
            </a:r>
            <a:r>
              <a:rPr lang="ru-RU" sz="3000" dirty="0" err="1"/>
              <a:t>берілген</a:t>
            </a:r>
            <a:r>
              <a:rPr lang="ru-RU" sz="3000" dirty="0"/>
              <a:t> </a:t>
            </a:r>
            <a:r>
              <a:rPr lang="ru-RU" sz="3000" dirty="0" err="1"/>
              <a:t>параметрлерді</a:t>
            </a:r>
            <a:r>
              <a:rPr lang="ru-RU" sz="3000" dirty="0"/>
              <a:t> </a:t>
            </a:r>
            <a:r>
              <a:rPr lang="ru-RU" sz="3000" b="1" dirty="0">
                <a:solidFill>
                  <a:srgbClr val="FF0000"/>
                </a:solidFill>
              </a:rPr>
              <a:t>бос </a:t>
            </a:r>
            <a:r>
              <a:rPr lang="ru-RU" sz="3000" b="1" dirty="0" err="1">
                <a:solidFill>
                  <a:srgbClr val="FF0000"/>
                </a:solidFill>
              </a:rPr>
              <a:t>энергиядағы</a:t>
            </a: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b="1" dirty="0" err="1">
                <a:solidFill>
                  <a:srgbClr val="FF0000"/>
                </a:solidFill>
              </a:rPr>
              <a:t>стандартты</a:t>
            </a: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b="1" dirty="0" err="1">
                <a:solidFill>
                  <a:srgbClr val="FF0000"/>
                </a:solidFill>
              </a:rPr>
              <a:t>өзгерістер</a:t>
            </a:r>
            <a:r>
              <a:rPr lang="ru-RU" sz="3000" dirty="0"/>
              <a:t> </a:t>
            </a:r>
            <a:r>
              <a:rPr lang="ru-RU" sz="3000" dirty="0" err="1"/>
              <a:t>деп</a:t>
            </a:r>
            <a:r>
              <a:rPr lang="ru-RU" sz="3000" dirty="0"/>
              <a:t> </a:t>
            </a:r>
            <a:r>
              <a:rPr lang="ru-RU" sz="3000" dirty="0" err="1"/>
              <a:t>атаймыз</a:t>
            </a:r>
            <a:r>
              <a:rPr lang="ru-RU" sz="30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575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308" y="252920"/>
            <a:ext cx="111970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400" dirty="0" err="1"/>
              <a:t>Сонымен</a:t>
            </a:r>
            <a:r>
              <a:rPr lang="ru-RU" sz="2400" dirty="0"/>
              <a:t>, реакция </a:t>
            </a:r>
            <a:r>
              <a:rPr lang="en-US" sz="2400" b="1" dirty="0" err="1">
                <a:solidFill>
                  <a:srgbClr val="FF0000"/>
                </a:solidFill>
              </a:rPr>
              <a:t>K’eq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тепе-</a:t>
            </a:r>
            <a:r>
              <a:rPr lang="ru-RU" sz="2400" b="1" dirty="0" err="1">
                <a:solidFill>
                  <a:srgbClr val="FF0000"/>
                </a:solidFill>
              </a:rPr>
              <a:t>теңдік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константасымен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сипатталады</a:t>
            </a:r>
            <a:r>
              <a:rPr lang="ru-RU" sz="2400" dirty="0"/>
              <a:t>, </a:t>
            </a:r>
            <a:r>
              <a:rPr lang="ru-RU" sz="2400" dirty="0" err="1"/>
              <a:t>демек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G’</a:t>
            </a:r>
            <a:r>
              <a:rPr lang="en-US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реакцияның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сипаттамалық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параметрі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/>
              <a:t>.</a:t>
            </a:r>
          </a:p>
          <a:p>
            <a:pPr indent="534988" algn="just"/>
            <a:r>
              <a:rPr lang="en-US" sz="2400" dirty="0" err="1"/>
              <a:t>K'eq</a:t>
            </a:r>
            <a:r>
              <a:rPr lang="en-US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∆</a:t>
            </a:r>
            <a:r>
              <a:rPr lang="en-US" sz="2400" dirty="0"/>
              <a:t>G'° </a:t>
            </a:r>
            <a:r>
              <a:rPr lang="ru-RU" sz="2400" dirty="0" err="1"/>
              <a:t>қарапайым</a:t>
            </a:r>
            <a:r>
              <a:rPr lang="ru-RU" sz="2400" dirty="0"/>
              <a:t> </a:t>
            </a:r>
            <a:r>
              <a:rPr lang="ru-RU" sz="2400" dirty="0" err="1"/>
              <a:t>қатынас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байланысқан</a:t>
            </a:r>
            <a:r>
              <a:rPr lang="ru-RU" sz="2400" dirty="0"/>
              <a:t>:</a:t>
            </a:r>
          </a:p>
          <a:p>
            <a:pPr indent="534988" algn="just"/>
            <a:r>
              <a:rPr lang="ru-RU" sz="2400" dirty="0"/>
              <a:t>      </a:t>
            </a:r>
            <a:r>
              <a:rPr lang="ru-RU" sz="2400" dirty="0" smtClean="0"/>
              <a:t>                                           </a:t>
            </a:r>
          </a:p>
          <a:p>
            <a:pPr indent="534988" algn="just"/>
            <a:r>
              <a:rPr lang="ru-RU" sz="2400" dirty="0"/>
              <a:t> </a:t>
            </a:r>
            <a:r>
              <a:rPr lang="ru-RU" sz="2400" dirty="0" smtClean="0"/>
              <a:t>                                                                                                   (</a:t>
            </a:r>
            <a:r>
              <a:rPr lang="ru-RU" sz="2400" dirty="0"/>
              <a:t>13-3)</a:t>
            </a:r>
          </a:p>
          <a:p>
            <a:pPr indent="534988" algn="just"/>
            <a:endParaRPr lang="ru-RU" sz="2400" dirty="0" smtClean="0"/>
          </a:p>
          <a:p>
            <a:pPr indent="534988" algn="just"/>
            <a:endParaRPr lang="ru-RU" sz="2400" dirty="0" smtClean="0"/>
          </a:p>
          <a:p>
            <a:pPr indent="534988" algn="just"/>
            <a:r>
              <a:rPr lang="ru-RU" sz="2400" dirty="0" err="1" smtClean="0"/>
              <a:t>Бұл</a:t>
            </a:r>
            <a:r>
              <a:rPr lang="ru-RU" sz="2400" dirty="0" smtClean="0"/>
              <a:t> </a:t>
            </a:r>
            <a:r>
              <a:rPr lang="ru-RU" sz="2400" dirty="0" err="1"/>
              <a:t>химиялық</a:t>
            </a:r>
            <a:r>
              <a:rPr lang="ru-RU" sz="2400" dirty="0"/>
              <a:t> </a:t>
            </a:r>
            <a:r>
              <a:rPr lang="ru-RU" sz="2400" dirty="0" err="1"/>
              <a:t>реакцияның</a:t>
            </a:r>
            <a:r>
              <a:rPr lang="ru-RU" sz="2400" dirty="0"/>
              <a:t> </a:t>
            </a:r>
            <a:r>
              <a:rPr lang="ru-RU" sz="2400" dirty="0" err="1"/>
              <a:t>стандартты</a:t>
            </a:r>
            <a:r>
              <a:rPr lang="ru-RU" sz="2400" dirty="0"/>
              <a:t> бос </a:t>
            </a:r>
            <a:r>
              <a:rPr lang="ru-RU" sz="2400" dirty="0" err="1"/>
              <a:t>энергиясын</a:t>
            </a:r>
            <a:r>
              <a:rPr lang="ru-RU" sz="2400" dirty="0"/>
              <a:t> </a:t>
            </a:r>
            <a:r>
              <a:rPr lang="ru-RU" sz="2400" dirty="0" err="1"/>
              <a:t>өзгерту</a:t>
            </a:r>
            <a:r>
              <a:rPr lang="ru-RU" sz="2400" dirty="0"/>
              <a:t> </a:t>
            </a:r>
            <a:r>
              <a:rPr lang="ru-RU" sz="2400" dirty="0" err="1"/>
              <a:t>тұрғысынан</a:t>
            </a:r>
            <a:r>
              <a:rPr lang="ru-RU" sz="2400" dirty="0"/>
              <a:t> </a:t>
            </a:r>
            <a:r>
              <a:rPr lang="ru-RU" sz="2400" dirty="0" err="1"/>
              <a:t>реакцияның</a:t>
            </a:r>
            <a:r>
              <a:rPr lang="ru-RU" sz="2400" dirty="0"/>
              <a:t> тепе-</a:t>
            </a:r>
            <a:r>
              <a:rPr lang="ru-RU" sz="2400" dirty="0" err="1"/>
              <a:t>теңдік</a:t>
            </a:r>
            <a:r>
              <a:rPr lang="ru-RU" sz="2400" dirty="0"/>
              <a:t> </a:t>
            </a:r>
            <a:r>
              <a:rPr lang="ru-RU" sz="2400" dirty="0" err="1"/>
              <a:t>константасын</a:t>
            </a:r>
            <a:r>
              <a:rPr lang="ru-RU" sz="2400" dirty="0"/>
              <a:t> </a:t>
            </a:r>
            <a:r>
              <a:rPr lang="ru-RU" sz="2400" dirty="0" err="1"/>
              <a:t>есептеудің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ғана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 </a:t>
            </a:r>
            <a:r>
              <a:rPr lang="ru-RU" sz="2400" dirty="0" err="1"/>
              <a:t>тәсілі</a:t>
            </a:r>
            <a:r>
              <a:rPr lang="ru-RU" sz="2400" dirty="0"/>
              <a:t>. </a:t>
            </a:r>
            <a:endParaRPr lang="ru-RU" sz="2400" dirty="0" smtClean="0"/>
          </a:p>
          <a:p>
            <a:pPr indent="534988" algn="just"/>
            <a:r>
              <a:rPr lang="ru-RU" sz="2400" dirty="0" smtClean="0"/>
              <a:t>13-2 </a:t>
            </a:r>
            <a:r>
              <a:rPr lang="ru-RU" sz="2400" dirty="0" err="1"/>
              <a:t>кестеде</a:t>
            </a:r>
            <a:r>
              <a:rPr lang="ru-RU" sz="2400" dirty="0"/>
              <a:t> ∆</a:t>
            </a:r>
            <a:r>
              <a:rPr lang="en-US" sz="2400" dirty="0"/>
              <a:t>G'°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en-US" sz="2400" dirty="0" err="1"/>
              <a:t>K'eq</a:t>
            </a:r>
            <a:r>
              <a:rPr lang="en-US" sz="2400" dirty="0"/>
              <a:t> </a:t>
            </a:r>
            <a:r>
              <a:rPr lang="ru-RU" sz="2400" dirty="0" err="1"/>
              <a:t>мәндерін</a:t>
            </a:r>
            <a:r>
              <a:rPr lang="ru-RU" sz="2400" dirty="0"/>
              <a:t> </a:t>
            </a:r>
            <a:r>
              <a:rPr lang="ru-RU" sz="2400" dirty="0" err="1"/>
              <a:t>көрсетілген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dirty="0" err="1"/>
              <a:t>Егер</a:t>
            </a:r>
            <a:r>
              <a:rPr lang="ru-RU" sz="2400" dirty="0"/>
              <a:t> </a:t>
            </a:r>
            <a:r>
              <a:rPr lang="en-US" sz="2400" dirty="0" err="1"/>
              <a:t>K'eq</a:t>
            </a:r>
            <a:r>
              <a:rPr lang="en-US" sz="2400" dirty="0"/>
              <a:t> = 1,0 </a:t>
            </a:r>
            <a:r>
              <a:rPr lang="ru-RU" sz="2400" dirty="0" err="1"/>
              <a:t>болса</a:t>
            </a:r>
            <a:r>
              <a:rPr lang="ru-RU" sz="2400" dirty="0"/>
              <a:t>, </a:t>
            </a:r>
            <a:r>
              <a:rPr lang="ru-RU" sz="2400" dirty="0" err="1"/>
              <a:t>онда</a:t>
            </a:r>
            <a:r>
              <a:rPr lang="ru-RU" sz="2400" dirty="0"/>
              <a:t> ∆</a:t>
            </a:r>
            <a:r>
              <a:rPr lang="en-US" sz="2400" dirty="0"/>
              <a:t>G'° = 0,0 (</a:t>
            </a:r>
            <a:r>
              <a:rPr lang="ru-RU" sz="2400" dirty="0" err="1"/>
              <a:t>өйткені</a:t>
            </a:r>
            <a:r>
              <a:rPr lang="ru-RU" sz="2400" dirty="0"/>
              <a:t> </a:t>
            </a:r>
            <a:r>
              <a:rPr lang="en-US" sz="2400" dirty="0"/>
              <a:t>ln 1,0 = 0).</a:t>
            </a:r>
          </a:p>
          <a:p>
            <a:pPr indent="534988" algn="just"/>
            <a:r>
              <a:rPr lang="ru-RU" sz="2400" dirty="0" err="1"/>
              <a:t>Егер</a:t>
            </a:r>
            <a:r>
              <a:rPr lang="ru-RU" sz="2400" dirty="0"/>
              <a:t> </a:t>
            </a:r>
            <a:r>
              <a:rPr lang="en-US" sz="2400" dirty="0" err="1"/>
              <a:t>K'eq</a:t>
            </a:r>
            <a:r>
              <a:rPr lang="en-US" sz="2400" dirty="0"/>
              <a:t> &gt; 1,0 </a:t>
            </a:r>
            <a:r>
              <a:rPr lang="ru-RU" sz="2400" dirty="0" err="1"/>
              <a:t>болса</a:t>
            </a:r>
            <a:r>
              <a:rPr lang="ru-RU" sz="2400" dirty="0"/>
              <a:t>, </a:t>
            </a:r>
            <a:r>
              <a:rPr lang="ru-RU" sz="2400" dirty="0" err="1"/>
              <a:t>онда</a:t>
            </a:r>
            <a:r>
              <a:rPr lang="ru-RU" sz="2400" dirty="0"/>
              <a:t> ∆</a:t>
            </a:r>
            <a:r>
              <a:rPr lang="en-US" sz="2400" dirty="0"/>
              <a:t>G'° &lt; 0.</a:t>
            </a:r>
          </a:p>
          <a:p>
            <a:pPr indent="534988" algn="just"/>
            <a:r>
              <a:rPr lang="ru-RU" sz="2400" dirty="0" err="1"/>
              <a:t>Егер</a:t>
            </a:r>
            <a:r>
              <a:rPr lang="ru-RU" sz="2400" dirty="0"/>
              <a:t> </a:t>
            </a:r>
            <a:r>
              <a:rPr lang="en-US" sz="2400" dirty="0" err="1"/>
              <a:t>K'eq</a:t>
            </a:r>
            <a:r>
              <a:rPr lang="en-US" sz="2400" dirty="0"/>
              <a:t> &lt; 1,0, ¨∆G'° &gt; 0.</a:t>
            </a:r>
          </a:p>
          <a:p>
            <a:pPr indent="534988" algn="just"/>
            <a:r>
              <a:rPr lang="en-US" sz="2400" dirty="0"/>
              <a:t>∆G'°-</a:t>
            </a:r>
            <a:r>
              <a:rPr lang="ru-RU" sz="2400" dirty="0" err="1"/>
              <a:t>тың</a:t>
            </a:r>
            <a:r>
              <a:rPr lang="ru-RU" sz="2400" dirty="0"/>
              <a:t> </a:t>
            </a:r>
            <a:r>
              <a:rPr lang="en-US" sz="2400" dirty="0" err="1"/>
              <a:t>K'eq</a:t>
            </a:r>
            <a:r>
              <a:rPr lang="en-US" sz="2400" dirty="0"/>
              <a:t>-</a:t>
            </a:r>
            <a:r>
              <a:rPr lang="ru-RU" sz="2400" dirty="0" err="1"/>
              <a:t>ге</a:t>
            </a:r>
            <a:r>
              <a:rPr lang="ru-RU" sz="2400" dirty="0"/>
              <a:t> </a:t>
            </a:r>
            <a:r>
              <a:rPr lang="ru-RU" sz="2400" dirty="0" err="1"/>
              <a:t>тәуелділігі</a:t>
            </a:r>
            <a:r>
              <a:rPr lang="ru-RU" sz="2400" dirty="0"/>
              <a:t> </a:t>
            </a:r>
            <a:r>
              <a:rPr lang="ru-RU" sz="2400" dirty="0" err="1"/>
              <a:t>логарифмдік</a:t>
            </a:r>
            <a:r>
              <a:rPr lang="ru-RU" sz="2400" dirty="0"/>
              <a:t> </a:t>
            </a:r>
            <a:r>
              <a:rPr lang="ru-RU" sz="2400" dirty="0" err="1"/>
              <a:t>болғандықтан</a:t>
            </a:r>
            <a:r>
              <a:rPr lang="ru-RU" sz="2400" dirty="0"/>
              <a:t>, </a:t>
            </a:r>
            <a:r>
              <a:rPr lang="ru-RU" sz="2400" b="1" dirty="0"/>
              <a:t>∆</a:t>
            </a:r>
            <a:r>
              <a:rPr lang="en-US" sz="2400" b="1" dirty="0"/>
              <a:t>G'°-</a:t>
            </a:r>
            <a:r>
              <a:rPr lang="ru-RU" sz="2400" b="1" dirty="0" err="1"/>
              <a:t>тың</a:t>
            </a:r>
            <a:r>
              <a:rPr lang="ru-RU" sz="2400" b="1" dirty="0"/>
              <a:t> </a:t>
            </a:r>
            <a:r>
              <a:rPr lang="ru-RU" sz="2400" b="1" dirty="0" err="1"/>
              <a:t>салыстырмалы</a:t>
            </a:r>
            <a:r>
              <a:rPr lang="ru-RU" sz="2400" b="1" dirty="0"/>
              <a:t> </a:t>
            </a:r>
            <a:r>
              <a:rPr lang="ru-RU" sz="2400" b="1" dirty="0" err="1"/>
              <a:t>түрде</a:t>
            </a:r>
            <a:r>
              <a:rPr lang="ru-RU" sz="2400" b="1" dirty="0"/>
              <a:t> </a:t>
            </a:r>
            <a:r>
              <a:rPr lang="ru-RU" sz="2400" b="1" dirty="0" err="1"/>
              <a:t>кішкене</a:t>
            </a:r>
            <a:r>
              <a:rPr lang="ru-RU" sz="2400" b="1" dirty="0"/>
              <a:t> </a:t>
            </a:r>
            <a:r>
              <a:rPr lang="ru-RU" sz="2400" b="1" dirty="0" err="1"/>
              <a:t>өзгерістері</a:t>
            </a:r>
            <a:r>
              <a:rPr lang="ru-RU" sz="2400" b="1" dirty="0"/>
              <a:t> </a:t>
            </a:r>
            <a:r>
              <a:rPr lang="en-US" sz="2400" b="1" dirty="0" err="1"/>
              <a:t>K'eq</a:t>
            </a:r>
            <a:r>
              <a:rPr lang="en-US" sz="2400" b="1" dirty="0"/>
              <a:t>-</a:t>
            </a:r>
            <a:r>
              <a:rPr lang="ru-RU" sz="2400" b="1" dirty="0" err="1"/>
              <a:t>тің</a:t>
            </a:r>
            <a:r>
              <a:rPr lang="ru-RU" sz="2400" b="1" dirty="0"/>
              <a:t> </a:t>
            </a:r>
            <a:r>
              <a:rPr lang="ru-RU" sz="2400" b="1" dirty="0" err="1"/>
              <a:t>үлкен</a:t>
            </a:r>
            <a:r>
              <a:rPr lang="ru-RU" sz="2400" b="1" dirty="0"/>
              <a:t> </a:t>
            </a:r>
            <a:r>
              <a:rPr lang="ru-RU" sz="2400" b="1" dirty="0" err="1"/>
              <a:t>өзгерістеріне</a:t>
            </a:r>
            <a:r>
              <a:rPr lang="ru-RU" sz="2400" b="1" dirty="0"/>
              <a:t> </a:t>
            </a:r>
            <a:r>
              <a:rPr lang="ru-RU" sz="2400" b="1" dirty="0" err="1"/>
              <a:t>әкеледі</a:t>
            </a:r>
            <a:r>
              <a:rPr lang="ru-RU" sz="2400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164" y="1459349"/>
            <a:ext cx="4833197" cy="11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7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7872" y="251030"/>
            <a:ext cx="5771332" cy="634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04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9" y="270648"/>
            <a:ext cx="1130060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800" b="1" dirty="0">
                <a:solidFill>
                  <a:srgbClr val="FF0000"/>
                </a:solidFill>
              </a:rPr>
              <a:t>Бос </a:t>
            </a:r>
            <a:r>
              <a:rPr lang="ru-RU" sz="2800" b="1" dirty="0" err="1">
                <a:solidFill>
                  <a:srgbClr val="FF0000"/>
                </a:solidFill>
              </a:rPr>
              <a:t>энергияның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өзгеруін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 err="1"/>
              <a:t>басқа</a:t>
            </a:r>
            <a:r>
              <a:rPr lang="ru-RU" sz="2800" dirty="0"/>
              <a:t> </a:t>
            </a:r>
            <a:r>
              <a:rPr lang="ru-RU" sz="2800" dirty="0" err="1"/>
              <a:t>жолмен</a:t>
            </a:r>
            <a:r>
              <a:rPr lang="ru-RU" sz="2800" dirty="0"/>
              <a:t> </a:t>
            </a:r>
            <a:r>
              <a:rPr lang="ru-RU" sz="2800" dirty="0" err="1"/>
              <a:t>анықтау</a:t>
            </a:r>
            <a:r>
              <a:rPr lang="ru-RU" sz="2800" dirty="0"/>
              <a:t> да </a:t>
            </a:r>
            <a:r>
              <a:rPr lang="ru-RU" sz="2800" dirty="0" err="1"/>
              <a:t>пайдалы</a:t>
            </a:r>
            <a:r>
              <a:rPr lang="ru-RU" sz="2800" dirty="0"/>
              <a:t>.</a:t>
            </a:r>
          </a:p>
          <a:p>
            <a:pPr indent="534988" algn="just"/>
            <a:r>
              <a:rPr lang="ru-RU" sz="2800" b="1" dirty="0">
                <a:solidFill>
                  <a:srgbClr val="FF0000"/>
                </a:solidFill>
              </a:rPr>
              <a:t>∆</a:t>
            </a:r>
            <a:r>
              <a:rPr lang="en-US" sz="2800" b="1" dirty="0">
                <a:solidFill>
                  <a:srgbClr val="FF0000"/>
                </a:solidFill>
              </a:rPr>
              <a:t>G'° </a:t>
            </a:r>
            <a:r>
              <a:rPr lang="en-US" sz="2800" dirty="0"/>
              <a:t>- </a:t>
            </a:r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реакция </a:t>
            </a:r>
            <a:r>
              <a:rPr lang="ru-RU" sz="2800" b="1" dirty="0" err="1">
                <a:solidFill>
                  <a:srgbClr val="FF0000"/>
                </a:solidFill>
              </a:rPr>
              <a:t>өнімдерінің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/>
              <a:t>бос </a:t>
            </a:r>
            <a:r>
              <a:rPr lang="ru-RU" sz="2800" b="1" dirty="0" err="1"/>
              <a:t>энергиясы</a:t>
            </a:r>
            <a:r>
              <a:rPr lang="ru-RU" sz="2800" b="1" dirty="0"/>
              <a:t> мен </a:t>
            </a:r>
            <a:r>
              <a:rPr lang="ru-RU" sz="2800" b="1" dirty="0" err="1">
                <a:solidFill>
                  <a:srgbClr val="FF0000"/>
                </a:solidFill>
              </a:rPr>
              <a:t>бастапқы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заттардың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/>
              <a:t>бос </a:t>
            </a:r>
            <a:r>
              <a:rPr lang="ru-RU" sz="2800" b="1" dirty="0" err="1"/>
              <a:t>энергиясының</a:t>
            </a:r>
            <a:r>
              <a:rPr lang="ru-RU" sz="2800" b="1" dirty="0"/>
              <a:t> </a:t>
            </a:r>
            <a:r>
              <a:rPr lang="ru-RU" sz="2800" b="1" dirty="0" err="1"/>
              <a:t>айырмашылығы</a:t>
            </a:r>
            <a:r>
              <a:rPr lang="ru-RU" sz="2800" b="1" dirty="0"/>
              <a:t>.</a:t>
            </a:r>
          </a:p>
          <a:p>
            <a:pPr indent="534988" algn="just"/>
            <a:r>
              <a:rPr lang="ru-RU" sz="2800" b="1" dirty="0">
                <a:solidFill>
                  <a:srgbClr val="FF0000"/>
                </a:solidFill>
              </a:rPr>
              <a:t>∆</a:t>
            </a:r>
            <a:r>
              <a:rPr lang="en-US" sz="2800" b="1" dirty="0">
                <a:solidFill>
                  <a:srgbClr val="FF0000"/>
                </a:solidFill>
              </a:rPr>
              <a:t>G'° &lt; 0 </a:t>
            </a:r>
            <a:r>
              <a:rPr lang="ru-RU" sz="2800" dirty="0" err="1"/>
              <a:t>болғанда</a:t>
            </a:r>
            <a:r>
              <a:rPr lang="ru-RU" sz="2800" dirty="0"/>
              <a:t> </a:t>
            </a:r>
            <a:r>
              <a:rPr lang="ru-RU" sz="2800" dirty="0" err="1"/>
              <a:t>түзілудің</a:t>
            </a:r>
            <a:r>
              <a:rPr lang="ru-RU" sz="2800" dirty="0"/>
              <a:t> бос </a:t>
            </a:r>
            <a:r>
              <a:rPr lang="ru-RU" sz="2800" dirty="0" err="1"/>
              <a:t>энергиясы</a:t>
            </a:r>
            <a:r>
              <a:rPr lang="ru-RU" sz="2800" dirty="0"/>
              <a:t> </a:t>
            </a:r>
            <a:endParaRPr lang="ru-RU" sz="2800" dirty="0" smtClean="0"/>
          </a:p>
          <a:p>
            <a:pPr indent="534988" algn="just"/>
            <a:r>
              <a:rPr lang="en-US" sz="2800" b="1" dirty="0" smtClean="0"/>
              <a:t>G</a:t>
            </a:r>
            <a:r>
              <a:rPr lang="ru-RU" sz="2800" b="1" dirty="0" err="1"/>
              <a:t>обр</a:t>
            </a:r>
            <a:r>
              <a:rPr lang="ru-RU" sz="2800" b="1" dirty="0"/>
              <a:t> (реакция </a:t>
            </a:r>
            <a:r>
              <a:rPr lang="ru-RU" sz="2800" b="1" dirty="0" err="1"/>
              <a:t>өнімдері</a:t>
            </a:r>
            <a:r>
              <a:rPr lang="ru-RU" sz="2800" b="1" dirty="0"/>
              <a:t>) &lt; </a:t>
            </a:r>
            <a:r>
              <a:rPr lang="en-US" sz="2800" b="1" dirty="0"/>
              <a:t>G</a:t>
            </a:r>
            <a:r>
              <a:rPr lang="ru-RU" sz="2800" b="1" dirty="0" err="1"/>
              <a:t>обр</a:t>
            </a:r>
            <a:r>
              <a:rPr lang="ru-RU" sz="2800" b="1" dirty="0"/>
              <a:t> (</a:t>
            </a:r>
            <a:r>
              <a:rPr lang="ru-RU" sz="2800" b="1" dirty="0" err="1"/>
              <a:t>реагенттер</a:t>
            </a:r>
            <a:r>
              <a:rPr lang="ru-RU" sz="2800" b="1" dirty="0" smtClean="0"/>
              <a:t>);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 err="1"/>
              <a:t>стандартты</a:t>
            </a:r>
            <a:r>
              <a:rPr lang="ru-RU" sz="2800" dirty="0"/>
              <a:t> </a:t>
            </a:r>
            <a:r>
              <a:rPr lang="ru-RU" sz="2800" dirty="0" err="1"/>
              <a:t>жағдайларда</a:t>
            </a:r>
            <a:r>
              <a:rPr lang="ru-RU" sz="2800" dirty="0"/>
              <a:t> </a:t>
            </a:r>
            <a:r>
              <a:rPr lang="ru-RU" sz="2800" dirty="0" err="1"/>
              <a:t>мұндай</a:t>
            </a:r>
            <a:r>
              <a:rPr lang="ru-RU" sz="2800" dirty="0"/>
              <a:t> реакция </a:t>
            </a:r>
            <a:r>
              <a:rPr lang="ru-RU" sz="2800" dirty="0" err="1"/>
              <a:t>өздігінен</a:t>
            </a:r>
            <a:r>
              <a:rPr lang="ru-RU" sz="2800" dirty="0"/>
              <a:t> (спонтанна) </a:t>
            </a:r>
            <a:r>
              <a:rPr lang="ru-RU" sz="2800" dirty="0" err="1"/>
              <a:t>жүреді</a:t>
            </a:r>
            <a:r>
              <a:rPr lang="ru-RU" sz="2800" dirty="0"/>
              <a:t>, </a:t>
            </a:r>
            <a:r>
              <a:rPr lang="ru-RU" sz="2800" dirty="0" err="1"/>
              <a:t>өйткені</a:t>
            </a:r>
            <a:r>
              <a:rPr lang="ru-RU" sz="2800" dirty="0"/>
              <a:t> </a:t>
            </a:r>
            <a:r>
              <a:rPr lang="ru-RU" sz="2800" dirty="0" err="1"/>
              <a:t>барлық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химиялық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реакциялар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жүйенің</a:t>
            </a:r>
            <a:r>
              <a:rPr lang="ru-RU" sz="2800" b="1" dirty="0">
                <a:solidFill>
                  <a:srgbClr val="FF0000"/>
                </a:solidFill>
              </a:rPr>
              <a:t> бос </a:t>
            </a:r>
            <a:r>
              <a:rPr lang="ru-RU" sz="2800" b="1" dirty="0" err="1">
                <a:solidFill>
                  <a:srgbClr val="FF0000"/>
                </a:solidFill>
              </a:rPr>
              <a:t>энергиясының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төмендеуіне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сәйкес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бағытта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 err="1"/>
              <a:t>жүруге</a:t>
            </a:r>
            <a:r>
              <a:rPr lang="ru-RU" sz="2800" dirty="0"/>
              <a:t> </a:t>
            </a:r>
            <a:r>
              <a:rPr lang="ru-RU" sz="2800" dirty="0" err="1"/>
              <a:t>бейім</a:t>
            </a:r>
            <a:r>
              <a:rPr lang="ru-RU" sz="2800" dirty="0"/>
              <a:t> </a:t>
            </a:r>
            <a:r>
              <a:rPr lang="ru-RU" sz="2800" dirty="0" err="1"/>
              <a:t>келеді</a:t>
            </a:r>
            <a:r>
              <a:rPr lang="ru-RU" sz="2800" dirty="0"/>
              <a:t>.</a:t>
            </a:r>
          </a:p>
          <a:p>
            <a:pPr indent="534988" algn="just"/>
            <a:r>
              <a:rPr lang="ru-RU" sz="2800" dirty="0" err="1"/>
              <a:t>Егер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∆</a:t>
            </a:r>
            <a:r>
              <a:rPr lang="en-US" sz="2800" b="1" dirty="0">
                <a:solidFill>
                  <a:srgbClr val="FF0000"/>
                </a:solidFill>
              </a:rPr>
              <a:t>G'° &gt; 0 </a:t>
            </a:r>
            <a:r>
              <a:rPr lang="ru-RU" sz="2800" dirty="0" err="1"/>
              <a:t>болса</a:t>
            </a:r>
            <a:r>
              <a:rPr lang="ru-RU" sz="2800" dirty="0"/>
              <a:t>, </a:t>
            </a:r>
            <a:r>
              <a:rPr lang="ru-RU" sz="2800" dirty="0" err="1"/>
              <a:t>онда</a:t>
            </a:r>
            <a:r>
              <a:rPr lang="ru-RU" sz="2800" dirty="0"/>
              <a:t> </a:t>
            </a:r>
            <a:endParaRPr lang="ru-RU" sz="2800" dirty="0" smtClean="0"/>
          </a:p>
          <a:p>
            <a:pPr indent="534988" algn="just"/>
            <a:r>
              <a:rPr lang="en-US" sz="2800" b="1" dirty="0" smtClean="0"/>
              <a:t>G</a:t>
            </a:r>
            <a:r>
              <a:rPr lang="ru-RU" sz="2800" b="1" dirty="0" err="1"/>
              <a:t>обр</a:t>
            </a:r>
            <a:r>
              <a:rPr lang="ru-RU" sz="2800" b="1" dirty="0"/>
              <a:t> (реакция </a:t>
            </a:r>
            <a:r>
              <a:rPr lang="ru-RU" sz="2800" b="1" dirty="0" err="1"/>
              <a:t>өнімдері</a:t>
            </a:r>
            <a:r>
              <a:rPr lang="ru-RU" sz="2800" b="1" dirty="0"/>
              <a:t>) &gt; </a:t>
            </a:r>
            <a:r>
              <a:rPr lang="en-US" sz="2800" b="1" dirty="0"/>
              <a:t>G</a:t>
            </a:r>
            <a:r>
              <a:rPr lang="ru-RU" sz="2800" b="1" dirty="0" err="1"/>
              <a:t>обр</a:t>
            </a:r>
            <a:r>
              <a:rPr lang="ru-RU" sz="2800" b="1" dirty="0"/>
              <a:t> (</a:t>
            </a:r>
            <a:r>
              <a:rPr lang="ru-RU" sz="2800" b="1" dirty="0" err="1"/>
              <a:t>реагенттер</a:t>
            </a:r>
            <a:r>
              <a:rPr lang="ru-RU" sz="2800" b="1" dirty="0"/>
              <a:t>). </a:t>
            </a:r>
            <a:endParaRPr lang="ru-RU" sz="2800" b="1" dirty="0" smtClean="0"/>
          </a:p>
          <a:p>
            <a:pPr indent="534988" algn="just"/>
            <a:r>
              <a:rPr lang="ru-RU" sz="2800" dirty="0" err="1" smtClean="0"/>
              <a:t>Бастапқы</a:t>
            </a:r>
            <a:r>
              <a:rPr lang="ru-RU" sz="2800" dirty="0" smtClean="0"/>
              <a:t> </a:t>
            </a:r>
            <a:r>
              <a:rPr lang="ru-RU" sz="2800" dirty="0" err="1"/>
              <a:t>компоненттердің</a:t>
            </a:r>
            <a:r>
              <a:rPr lang="ru-RU" sz="2800" dirty="0"/>
              <a:t> </a:t>
            </a:r>
            <a:r>
              <a:rPr lang="ru-RU" sz="2800" dirty="0" err="1"/>
              <a:t>концентрациясы</a:t>
            </a:r>
            <a:r>
              <a:rPr lang="ru-RU" sz="2800" dirty="0"/>
              <a:t> 1,0 М (</a:t>
            </a:r>
            <a:r>
              <a:rPr lang="ru-RU" sz="2800" dirty="0" err="1"/>
              <a:t>стандартты</a:t>
            </a:r>
            <a:r>
              <a:rPr lang="ru-RU" sz="2800" dirty="0"/>
              <a:t> </a:t>
            </a:r>
            <a:r>
              <a:rPr lang="ru-RU" sz="2800" dirty="0" err="1"/>
              <a:t>шарттар</a:t>
            </a:r>
            <a:r>
              <a:rPr lang="ru-RU" sz="2800" dirty="0"/>
              <a:t>) </a:t>
            </a:r>
            <a:r>
              <a:rPr lang="ru-RU" sz="2800" dirty="0" err="1"/>
              <a:t>кезінде</a:t>
            </a:r>
            <a:r>
              <a:rPr lang="ru-RU" sz="2800" dirty="0"/>
              <a:t> </a:t>
            </a:r>
            <a:r>
              <a:rPr lang="ru-RU" sz="2800" dirty="0" err="1"/>
              <a:t>бұл</a:t>
            </a:r>
            <a:r>
              <a:rPr lang="ru-RU" sz="2800" dirty="0"/>
              <a:t> реакция </a:t>
            </a:r>
            <a:r>
              <a:rPr lang="ru-RU" sz="2800" dirty="0" err="1"/>
              <a:t>қарама-қарсы</a:t>
            </a:r>
            <a:r>
              <a:rPr lang="ru-RU" sz="2800" dirty="0"/>
              <a:t> </a:t>
            </a:r>
            <a:r>
              <a:rPr lang="ru-RU" sz="2800" dirty="0" err="1"/>
              <a:t>бағытта</a:t>
            </a:r>
            <a:r>
              <a:rPr lang="ru-RU" sz="2800" dirty="0"/>
              <a:t> </a:t>
            </a:r>
            <a:r>
              <a:rPr lang="ru-RU" sz="2800" dirty="0" err="1"/>
              <a:t>жүреді</a:t>
            </a:r>
            <a:r>
              <a:rPr lang="ru-RU" sz="2800" dirty="0"/>
              <a:t>.</a:t>
            </a:r>
          </a:p>
          <a:p>
            <a:pPr indent="534988" algn="just"/>
            <a:r>
              <a:rPr lang="ru-RU" sz="2800" dirty="0"/>
              <a:t>13-3 </a:t>
            </a:r>
            <a:r>
              <a:rPr lang="ru-RU" sz="2800" dirty="0" err="1"/>
              <a:t>Кестеде</a:t>
            </a:r>
            <a:r>
              <a:rPr lang="ru-RU" sz="2800" dirty="0"/>
              <a:t> осы </a:t>
            </a:r>
            <a:r>
              <a:rPr lang="ru-RU" sz="2800" dirty="0" err="1"/>
              <a:t>ережелерді</a:t>
            </a:r>
            <a:r>
              <a:rPr lang="ru-RU" sz="2800" dirty="0"/>
              <a:t> </a:t>
            </a:r>
            <a:r>
              <a:rPr lang="ru-RU" sz="2800" dirty="0" err="1"/>
              <a:t>қорытындылайды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684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005" y="724619"/>
            <a:ext cx="11127311" cy="495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595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2435</Words>
  <Application>Microsoft Office PowerPoint</Application>
  <PresentationFormat>Произвольный</PresentationFormat>
  <Paragraphs>188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Кулбаева Маржан</dc:creator>
  <cp:lastModifiedBy>Admin</cp:lastModifiedBy>
  <cp:revision>43</cp:revision>
  <dcterms:created xsi:type="dcterms:W3CDTF">2022-09-07T19:04:19Z</dcterms:created>
  <dcterms:modified xsi:type="dcterms:W3CDTF">2002-01-07T20:51:03Z</dcterms:modified>
</cp:coreProperties>
</file>